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24"/>
  </p:notesMasterIdLst>
  <p:sldIdLst>
    <p:sldId id="256" r:id="rId3"/>
    <p:sldId id="260" r:id="rId4"/>
    <p:sldId id="259" r:id="rId5"/>
    <p:sldId id="258" r:id="rId6"/>
    <p:sldId id="257" r:id="rId7"/>
    <p:sldId id="262" r:id="rId8"/>
    <p:sldId id="268" r:id="rId9"/>
    <p:sldId id="261" r:id="rId10"/>
    <p:sldId id="273" r:id="rId11"/>
    <p:sldId id="264" r:id="rId12"/>
    <p:sldId id="270" r:id="rId13"/>
    <p:sldId id="263" r:id="rId14"/>
    <p:sldId id="274" r:id="rId15"/>
    <p:sldId id="265" r:id="rId16"/>
    <p:sldId id="271" r:id="rId17"/>
    <p:sldId id="266" r:id="rId18"/>
    <p:sldId id="275" r:id="rId19"/>
    <p:sldId id="276" r:id="rId20"/>
    <p:sldId id="267" r:id="rId21"/>
    <p:sldId id="277" r:id="rId22"/>
    <p:sldId id="279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05/12/2016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9022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77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3373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951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80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A053-64A5-468B-A4AC-F179676E72A7}" type="slidenum">
              <a:rPr lang="fr-CA" smtClean="0"/>
              <a:pPr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6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 smtClean="0"/>
              <a:pPr>
                <a:defRPr/>
              </a:pPr>
              <a:t>05/12/2016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8298C9BD-93FD-4762-82A1-52C817A4AA67}" type="slidenum">
              <a:rPr lang="fr-CA" smtClean="0"/>
              <a:pPr>
                <a:defRPr/>
              </a:pPr>
              <a:t>‹#›</a:t>
            </a:fld>
            <a:endParaRPr lang="fr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27979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Book </a:t>
            </a:r>
            <a:r>
              <a:rPr lang="fr-CA" sz="4000" dirty="0" err="1" smtClean="0">
                <a:solidFill>
                  <a:schemeClr val="bg2">
                    <a:lumMod val="50000"/>
                  </a:schemeClr>
                </a:solidFill>
              </a:rPr>
              <a:t>Study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b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CA" sz="4000" dirty="0" err="1" smtClean="0">
                <a:solidFill>
                  <a:schemeClr val="bg2">
                    <a:lumMod val="50000"/>
                  </a:schemeClr>
                </a:solidFill>
              </a:rPr>
              <a:t>Teach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bg2">
                    <a:lumMod val="50000"/>
                  </a:schemeClr>
                </a:solidFill>
              </a:rPr>
              <a:t>Like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 A 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Champion 2.0 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CA" sz="4000" dirty="0" err="1" smtClean="0">
                <a:solidFill>
                  <a:schemeClr val="bg2">
                    <a:lumMod val="50000"/>
                  </a:schemeClr>
                </a:solidFill>
              </a:rPr>
              <a:t>Chapter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3 – Setting High </a:t>
            </a:r>
            <a:r>
              <a:rPr lang="fr-CA" sz="4000" dirty="0" err="1" smtClean="0">
                <a:solidFill>
                  <a:schemeClr val="bg2">
                    <a:lumMod val="50000"/>
                  </a:schemeClr>
                </a:solidFill>
              </a:rPr>
              <a:t>Academic</a:t>
            </a:r>
            <a:r>
              <a:rPr lang="fr-CA" sz="4000" dirty="0" smtClean="0">
                <a:solidFill>
                  <a:schemeClr val="bg2">
                    <a:lumMod val="50000"/>
                  </a:schemeClr>
                </a:solidFill>
              </a:rPr>
              <a:t> Expectations</a:t>
            </a:r>
            <a:endParaRPr lang="fr-CA" sz="4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By:  Shane Hubbard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32936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Ways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to do             Right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Right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124744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fr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Hold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out for all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way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sure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completely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question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correctly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Question: 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sure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are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answering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actual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question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asked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Right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, Right Time: 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sure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are not jumping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ahead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of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questions.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Use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Technical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Vocabulary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sure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use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technical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vocabulary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in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thier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– Right is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Clips 2 and 3</a:t>
            </a:r>
          </a:p>
          <a:p>
            <a:r>
              <a:rPr lang="en-US" dirty="0" smtClean="0"/>
              <a:t>Discussion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3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850106"/>
          </a:xfrm>
        </p:spPr>
        <p:txBody>
          <a:bodyPr/>
          <a:lstStyle/>
          <a:p>
            <a:r>
              <a:rPr lang="en-US" dirty="0" smtClean="0"/>
              <a:t>13</a:t>
            </a:r>
            <a:r>
              <a:rPr lang="en-US" dirty="0" smtClean="0"/>
              <a:t>: Stretch 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92080" y="2492896"/>
            <a:ext cx="2743200" cy="3898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 sequence of learning does not end with a right answer; reward right answers with follow-up questions that extend knowledge and test for reliability.  </a:t>
            </a:r>
            <a:endParaRPr lang="en-US" sz="2000" dirty="0"/>
          </a:p>
        </p:txBody>
      </p:sp>
      <p:pic>
        <p:nvPicPr>
          <p:cNvPr id="8" name="Content Placeholder 7" descr="thumbnailCA4C8AT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4032448" cy="388843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tx1"/>
                </a:solidFill>
              </a:rPr>
              <a:t>The Key </a:t>
            </a:r>
            <a:r>
              <a:rPr lang="fr-CA" sz="5400" dirty="0" err="1" smtClean="0">
                <a:solidFill>
                  <a:schemeClr val="tx1"/>
                </a:solidFill>
              </a:rPr>
              <a:t>Idea</a:t>
            </a:r>
            <a:r>
              <a:rPr lang="fr-CA" sz="5400" dirty="0" smtClean="0">
                <a:solidFill>
                  <a:schemeClr val="tx1"/>
                </a:solidFill>
              </a:rPr>
              <a:t> to Stretch It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sequence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learning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does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not end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the right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answer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reward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right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answers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follow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-up questions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that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extend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knowledge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ans test for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reliability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.  This technique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especially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important for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differentiating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20332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922114"/>
          </a:xfrm>
        </p:spPr>
        <p:txBody>
          <a:bodyPr/>
          <a:lstStyle/>
          <a:p>
            <a:r>
              <a:rPr lang="en-US" dirty="0" smtClean="0"/>
              <a:t>How to “Stretch It”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Ask how or why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Ask for another way to answer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Ask for a better word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Ask for evidence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Ask students to integrate a related skill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Ask students to apply the same skill in a new setting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Content Placeholder 7" descr="Polar%20Bear%20Stretch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060848"/>
            <a:ext cx="3888432" cy="396044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– Stretch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Play Clip 4</a:t>
            </a:r>
          </a:p>
          <a:p>
            <a:r>
              <a:rPr lang="en-US" sz="3600" dirty="0" smtClean="0"/>
              <a:t>Discussion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338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0"/>
            <a:ext cx="632936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Format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Matters</a:t>
            </a:r>
            <a:endParaRPr lang="fr-CA" sz="5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3688" y="1124744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fr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Use Format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Matters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prepare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succeed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by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requiring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complete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sentences and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proficient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grammar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every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chance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you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get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Grammatical Format:  correct slang,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syntax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usage, and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grammar</a:t>
            </a: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Complete Sentence Format: 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must use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complete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sentences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Audible Format: 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sure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everyone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can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hear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 Use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term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‘‘VOICE’’ to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ask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fr-CA" dirty="0" err="1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peak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up.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tx1"/>
                </a:solidFill>
              </a:rPr>
              <a:t>The Key </a:t>
            </a:r>
            <a:r>
              <a:rPr lang="fr-CA" sz="5400" dirty="0" err="1" smtClean="0">
                <a:solidFill>
                  <a:schemeClr val="tx1"/>
                </a:solidFill>
              </a:rPr>
              <a:t>Idea</a:t>
            </a:r>
            <a:r>
              <a:rPr lang="fr-CA" sz="5400" dirty="0" smtClean="0">
                <a:solidFill>
                  <a:schemeClr val="tx1"/>
                </a:solidFill>
              </a:rPr>
              <a:t> to Format </a:t>
            </a:r>
            <a:r>
              <a:rPr lang="fr-CA" sz="5400" dirty="0" err="1" smtClean="0">
                <a:solidFill>
                  <a:schemeClr val="tx1"/>
                </a:solidFill>
              </a:rPr>
              <a:t>Matters</a:t>
            </a:r>
            <a:endParaRPr lang="fr-CA" sz="5400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It’s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not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just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what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students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say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that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matters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, but how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they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communicate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.  To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succeed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students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must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take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their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knowledge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and express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in the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language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opportunity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9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– Stretch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Play Clip 5</a:t>
            </a:r>
          </a:p>
          <a:p>
            <a:r>
              <a:rPr lang="en-US" sz="3600" dirty="0" smtClean="0"/>
              <a:t>Discussion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1728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850106"/>
          </a:xfrm>
        </p:spPr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: Without Apology</a:t>
            </a:r>
            <a:endParaRPr lang="en-US" dirty="0"/>
          </a:p>
        </p:txBody>
      </p:sp>
      <p:pic>
        <p:nvPicPr>
          <p:cNvPr id="7" name="Content Placeholder 6" descr="thumbnail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3312368" cy="403244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4048" y="1772816"/>
            <a:ext cx="2743200" cy="38989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Assuming something is boring:  if you say it’s boring it will be</a:t>
            </a:r>
          </a:p>
          <a:p>
            <a:r>
              <a:rPr lang="en-US" sz="2000" dirty="0" smtClean="0"/>
              <a:t>Blaming it:  when you blame someone else, the students won’t respond to it</a:t>
            </a:r>
          </a:p>
          <a:p>
            <a:r>
              <a:rPr lang="en-US" sz="2000" dirty="0" smtClean="0"/>
              <a:t>Making it “accessible”:  find a way to make challenging content seem attainable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High Expectations?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Expectations are not easily defined.</a:t>
            </a:r>
          </a:p>
          <a:p>
            <a:endParaRPr lang="en-US" dirty="0" smtClean="0"/>
          </a:p>
          <a:p>
            <a:r>
              <a:rPr lang="en-US" dirty="0" smtClean="0"/>
              <a:t>High expectations are very subjective.</a:t>
            </a:r>
          </a:p>
          <a:p>
            <a:endParaRPr lang="en-US" dirty="0" smtClean="0"/>
          </a:p>
          <a:p>
            <a:r>
              <a:rPr lang="en-US" dirty="0" smtClean="0"/>
              <a:t>High expectations are extremely necessary for student success.</a:t>
            </a:r>
          </a:p>
          <a:p>
            <a:endParaRPr lang="en-US" dirty="0" smtClean="0"/>
          </a:p>
          <a:p>
            <a:r>
              <a:rPr lang="en-US" dirty="0" smtClean="0"/>
              <a:t>We always hear about having high expectations for students, but we are rarely shown what that actually looks like in a classroom setting.</a:t>
            </a:r>
          </a:p>
          <a:p>
            <a:endParaRPr lang="en-US" dirty="0"/>
          </a:p>
        </p:txBody>
      </p:sp>
      <p:pic>
        <p:nvPicPr>
          <p:cNvPr id="7" name="Content Placeholder 6" descr="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988840"/>
            <a:ext cx="3888432" cy="374441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tx1"/>
                </a:solidFill>
              </a:rPr>
              <a:t>The Key </a:t>
            </a:r>
            <a:r>
              <a:rPr lang="fr-CA" sz="5400" dirty="0" err="1" smtClean="0">
                <a:solidFill>
                  <a:schemeClr val="tx1"/>
                </a:solidFill>
              </a:rPr>
              <a:t>Idea</a:t>
            </a:r>
            <a:r>
              <a:rPr lang="fr-CA" sz="5400" dirty="0" smtClean="0">
                <a:solidFill>
                  <a:schemeClr val="tx1"/>
                </a:solidFill>
              </a:rPr>
              <a:t> to </a:t>
            </a:r>
            <a:r>
              <a:rPr lang="fr-CA" sz="5400" dirty="0" err="1" smtClean="0">
                <a:solidFill>
                  <a:schemeClr val="tx1"/>
                </a:solidFill>
              </a:rPr>
              <a:t>Without</a:t>
            </a:r>
            <a:r>
              <a:rPr lang="fr-CA" sz="5400" dirty="0" smtClean="0">
                <a:solidFill>
                  <a:schemeClr val="tx1"/>
                </a:solidFill>
              </a:rPr>
              <a:t> </a:t>
            </a:r>
            <a:r>
              <a:rPr lang="fr-CA" sz="5400" dirty="0" err="1" smtClean="0">
                <a:solidFill>
                  <a:schemeClr val="tx1"/>
                </a:solidFill>
              </a:rPr>
              <a:t>Apology</a:t>
            </a:r>
            <a:endParaRPr lang="fr-CA" sz="5400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There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no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such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thing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as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boring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content.  Never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apologize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for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what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teach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61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Your Calendars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Wednesday, November 9</a:t>
            </a:r>
            <a:r>
              <a:rPr lang="en-US" baseline="30000" dirty="0" smtClean="0"/>
              <a:t>th</a:t>
            </a:r>
            <a:r>
              <a:rPr lang="en-US" dirty="0" smtClean="0"/>
              <a:t> @2:30pm – BTSP Meeting</a:t>
            </a:r>
          </a:p>
          <a:p>
            <a:r>
              <a:rPr lang="en-US" dirty="0" smtClean="0"/>
              <a:t>Tuesday, November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@2:30pm – BTSP Meeting </a:t>
            </a:r>
          </a:p>
          <a:p>
            <a:r>
              <a:rPr lang="en-US" dirty="0" smtClean="0"/>
              <a:t>Next Assignment – Chapter </a:t>
            </a:r>
            <a:r>
              <a:rPr lang="en-US" dirty="0" smtClean="0"/>
              <a:t>1 </a:t>
            </a:r>
            <a:r>
              <a:rPr lang="en-US" dirty="0" smtClean="0"/>
              <a:t>– Due – Monday, November 7</a:t>
            </a:r>
            <a:r>
              <a:rPr lang="en-US" baseline="30000" dirty="0" smtClean="0"/>
              <a:t>th</a:t>
            </a:r>
            <a:r>
              <a:rPr lang="en-US" dirty="0" smtClean="0"/>
              <a:t> by Midnight on Canvas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3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Setting High </a:t>
            </a:r>
            <a:r>
              <a:rPr lang="fr-CA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Academic</a:t>
            </a:r>
            <a:r>
              <a:rPr lang="fr-CA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Expectations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7710"/>
            <a:ext cx="8229600" cy="451168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Techniques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11: 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No </a:t>
            </a:r>
            <a:r>
              <a:rPr lang="fr-C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Opt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 Out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12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: Right </a:t>
            </a:r>
            <a:r>
              <a:rPr lang="fr-C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is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 Right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13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: Stretch It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14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: Format </a:t>
            </a:r>
            <a:r>
              <a:rPr lang="fr-C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Matters</a:t>
            </a:r>
            <a:endParaRPr lang="fr-CA" dirty="0" smtClean="0">
              <a:solidFill>
                <a:schemeClr val="accent2">
                  <a:lumMod val="60000"/>
                  <a:lumOff val="40000"/>
                </a:schemeClr>
              </a:solidFill>
              <a:latin typeface="Palatino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15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: </a:t>
            </a:r>
            <a:r>
              <a:rPr lang="fr-C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Without</a:t>
            </a:r>
            <a:r>
              <a:rPr lang="fr-C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 </a:t>
            </a:r>
            <a:r>
              <a:rPr lang="fr-C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tino" pitchFamily="18" charset="0"/>
              </a:rPr>
              <a:t>Apology</a:t>
            </a:r>
            <a:endParaRPr lang="fr-CA" dirty="0" smtClean="0">
              <a:solidFill>
                <a:schemeClr val="accent2">
                  <a:lumMod val="60000"/>
                  <a:lumOff val="40000"/>
                </a:schemeClr>
              </a:solidFill>
              <a:latin typeface="Palatino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11: 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Opt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Out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Maintaining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the expectation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that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it’s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not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okay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not to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try</a:t>
            </a:r>
            <a:endParaRPr lang="fr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Addresses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who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is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using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‘I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don’t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know’ as an excuse to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be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left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alone</a:t>
            </a:r>
            <a:endParaRPr lang="fr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Addresses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who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is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honestly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trying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get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but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doesn’t</a:t>
            </a:r>
            <a:r>
              <a:rPr lang="fr-CA" sz="3600" dirty="0" smtClean="0">
                <a:solidFill>
                  <a:schemeClr val="bg2">
                    <a:lumMod val="50000"/>
                  </a:schemeClr>
                </a:solidFill>
              </a:rPr>
              <a:t> know </a:t>
            </a:r>
            <a:r>
              <a:rPr lang="fr-CA" sz="3600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endParaRPr lang="fr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Key </a:t>
            </a:r>
            <a:r>
              <a:rPr lang="fr-CA" sz="5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Idea</a:t>
            </a:r>
            <a:r>
              <a:rPr lang="fr-CA" sz="5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to No </a:t>
            </a:r>
            <a:r>
              <a:rPr lang="fr-CA" sz="5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Opt</a:t>
            </a:r>
            <a:r>
              <a:rPr lang="fr-CA" sz="5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Out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sequence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that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begins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student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unable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anwer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the question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should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end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the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student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answering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that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question as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often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What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Looks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Like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 </a:t>
            </a:r>
            <a:b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 </a:t>
            </a:r>
            <a:r>
              <a:rPr lang="fr-CA" sz="5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Ways</a:t>
            </a:r>
            <a:r>
              <a:rPr lang="fr-C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to Do It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968" y="1484784"/>
            <a:ext cx="4402832" cy="442535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You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provide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;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repeats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Another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provides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; the initial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repeats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You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provide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cue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;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your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uses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find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Another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provides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a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cue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;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intial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student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uses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it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find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fr-CA" dirty="0" err="1" smtClean="0">
                <a:solidFill>
                  <a:schemeClr val="bg2">
                    <a:lumMod val="50000"/>
                  </a:schemeClr>
                </a:solidFill>
              </a:rPr>
              <a:t>answer</a:t>
            </a:r>
            <a:r>
              <a:rPr lang="fr-CA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4" name="Picture 3" descr="thumbn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628800"/>
            <a:ext cx="2736304" cy="37188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4008" y="17728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– No Opt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Play Clip 1</a:t>
            </a:r>
          </a:p>
          <a:p>
            <a:r>
              <a:rPr lang="en-US" sz="3600" dirty="0" smtClean="0"/>
              <a:t>Discussion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657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dirty="0" smtClean="0"/>
              <a:t>: Right is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Set and defend a high standard of correctness in your classroom.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Student’s answers should be 100% right before you tell him/her it is right.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 doing this you set the expectation that the questions you ask and their answers truly matter.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5400" dirty="0" smtClean="0">
                <a:solidFill>
                  <a:schemeClr val="tx1"/>
                </a:solidFill>
              </a:rPr>
              <a:t>The Key </a:t>
            </a:r>
            <a:r>
              <a:rPr lang="fr-CA" sz="5400" dirty="0" err="1" smtClean="0">
                <a:solidFill>
                  <a:schemeClr val="tx1"/>
                </a:solidFill>
              </a:rPr>
              <a:t>Idea</a:t>
            </a:r>
            <a:r>
              <a:rPr lang="fr-CA" sz="5400" dirty="0" smtClean="0">
                <a:solidFill>
                  <a:schemeClr val="tx1"/>
                </a:solidFill>
              </a:rPr>
              <a:t> to Right </a:t>
            </a:r>
            <a:r>
              <a:rPr lang="fr-CA" sz="5400" dirty="0" err="1" smtClean="0">
                <a:solidFill>
                  <a:schemeClr val="tx1"/>
                </a:solidFill>
              </a:rPr>
              <a:t>is</a:t>
            </a:r>
            <a:r>
              <a:rPr lang="fr-CA" sz="5400" dirty="0" smtClean="0">
                <a:solidFill>
                  <a:schemeClr val="tx1"/>
                </a:solidFill>
              </a:rPr>
              <a:t> Right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Set and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defend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a high standard of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correctness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your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CA" sz="4000" dirty="0" err="1" smtClean="0">
                <a:solidFill>
                  <a:schemeClr val="accent2">
                    <a:lumMod val="50000"/>
                  </a:schemeClr>
                </a:solidFill>
              </a:rPr>
              <a:t>classroom</a:t>
            </a:r>
            <a:r>
              <a:rPr lang="fr-CA" sz="4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92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3586</TotalTime>
  <Words>732</Words>
  <Application>Microsoft Office PowerPoint</Application>
  <PresentationFormat>On-screen Show (4:3)</PresentationFormat>
  <Paragraphs>95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Corbel</vt:lpstr>
      <vt:lpstr>Palatino</vt:lpstr>
      <vt:lpstr>Firelight</vt:lpstr>
      <vt:lpstr>Book Study: Teach Like A Champion 2.0  Chapter 3 – Setting High Academic Expectations</vt:lpstr>
      <vt:lpstr>What Are High Expectations?</vt:lpstr>
      <vt:lpstr>Setting High Academic Expectations</vt:lpstr>
      <vt:lpstr>11: No Opt Out</vt:lpstr>
      <vt:lpstr>The Key Idea to No Opt Out</vt:lpstr>
      <vt:lpstr>What it Looks Like -  4 Ways to Do It</vt:lpstr>
      <vt:lpstr>Video – No Opt Out</vt:lpstr>
      <vt:lpstr>12: Right is Right</vt:lpstr>
      <vt:lpstr>The Key Idea to Right is Right</vt:lpstr>
      <vt:lpstr>4 Ways to do             Right is Right</vt:lpstr>
      <vt:lpstr>Video – Right is Right</vt:lpstr>
      <vt:lpstr>13: Stretch It</vt:lpstr>
      <vt:lpstr>The Key Idea to Stretch It</vt:lpstr>
      <vt:lpstr>How to “Stretch It”</vt:lpstr>
      <vt:lpstr>Video – Stretch It</vt:lpstr>
      <vt:lpstr>14: Format Matters</vt:lpstr>
      <vt:lpstr>The Key Idea to Format Matters</vt:lpstr>
      <vt:lpstr>Video – Stretch It</vt:lpstr>
      <vt:lpstr>15: Without Apology</vt:lpstr>
      <vt:lpstr>The Key Idea to Without Apology</vt:lpstr>
      <vt:lpstr>Mark Your Calendars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Study: Teach Like A Champion Chapter 1</dc:title>
  <dc:creator>Hubbard, Shane</dc:creator>
  <cp:lastModifiedBy>Bell, Sherritta J.</cp:lastModifiedBy>
  <cp:revision>324</cp:revision>
  <dcterms:modified xsi:type="dcterms:W3CDTF">2016-12-05T17:35:55Z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