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38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32230482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85" name="Shape 8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86" name="Shape 8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461698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92" name="Shape 1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78422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98" name="Shape 1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758775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04" name="Shape 2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65461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94" name="Shape 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328558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01" name="Shape 1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49967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12" name="Shape 1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36109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18" name="Shape 11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Arial"/>
                <a:ea typeface="Arial"/>
                <a:cs typeface="Arial"/>
                <a:sym typeface="Arial"/>
              </a:rPr>
              <a:t>Resources in Red</a:t>
            </a:r>
          </a:p>
        </p:txBody>
      </p:sp>
      <p:sp>
        <p:nvSpPr>
          <p:cNvPr id="119" name="Shape 11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5</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693330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30" name="Shape 1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872940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40" name="Shape 1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742827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50" name="Shape 15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Arial"/>
                <a:ea typeface="Arial"/>
                <a:cs typeface="Arial"/>
                <a:sym typeface="Arial"/>
              </a:rPr>
              <a:t>Now, think about this in the context of support services staff members.</a:t>
            </a:r>
          </a:p>
        </p:txBody>
      </p:sp>
      <p:sp>
        <p:nvSpPr>
          <p:cNvPr id="151" name="Shape 15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8</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36826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82" name="Shape 18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
        <p:nvSpPr>
          <p:cNvPr id="183" name="Shape 18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9</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400687550"/>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Master" Target="../slideMasters/slideMaster1.xml"/><Relationship Id="rId6" Type="http://schemas.openxmlformats.org/officeDocument/2006/relationships/image" Target="../media/image6.jpg"/><Relationship Id="rId11" Type="http://schemas.openxmlformats.org/officeDocument/2006/relationships/image" Target="../media/image11.jpg"/><Relationship Id="rId5" Type="http://schemas.openxmlformats.org/officeDocument/2006/relationships/image" Target="../media/image5.jpg"/><Relationship Id="rId10" Type="http://schemas.openxmlformats.org/officeDocument/2006/relationships/image" Target="../media/image10.jpg"/><Relationship Id="rId4" Type="http://schemas.openxmlformats.org/officeDocument/2006/relationships/image" Target="../media/image4.jpg"/><Relationship Id="rId9" Type="http://schemas.openxmlformats.org/officeDocument/2006/relationships/image" Target="../media/image9.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685800" y="1600200"/>
            <a:ext cx="7772400" cy="1470024"/>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7" name="Shape 17"/>
          <p:cNvSpPr txBox="1">
            <a:spLocks noGrp="1"/>
          </p:cNvSpPr>
          <p:nvPr>
            <p:ph type="subTitle" idx="1"/>
          </p:nvPr>
        </p:nvSpPr>
        <p:spPr>
          <a:xfrm>
            <a:off x="1371600" y="3657600"/>
            <a:ext cx="6400799" cy="1752600"/>
          </a:xfrm>
          <a:prstGeom prst="rect">
            <a:avLst/>
          </a:prstGeom>
          <a:noFill/>
          <a:ln>
            <a:noFill/>
          </a:ln>
        </p:spPr>
        <p:txBody>
          <a:bodyPr lIns="91425" tIns="91425" rIns="91425" bIns="91425" anchor="t" anchorCtr="0"/>
          <a:lstStyle>
            <a:lvl1pPr marL="0" marR="0" lvl="0" indent="0" algn="ctr" rtl="0">
              <a:spcBef>
                <a:spcPts val="0"/>
              </a:spcBef>
              <a:spcAft>
                <a:spcPts val="600"/>
              </a:spcAft>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ctr" rtl="0">
              <a:spcBef>
                <a:spcPts val="0"/>
              </a:spcBef>
              <a:spcAft>
                <a:spcPts val="600"/>
              </a:spcAft>
              <a:buClr>
                <a:srgbClr val="888888"/>
              </a:buClr>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0"/>
              </a:spcBef>
              <a:spcAft>
                <a:spcPts val="600"/>
              </a:spcAft>
              <a:buClr>
                <a:srgbClr val="888888"/>
              </a:buClr>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0"/>
              </a:spcBef>
              <a:spcAft>
                <a:spcPts val="600"/>
              </a:spcAft>
              <a:buClr>
                <a:srgbClr val="888888"/>
              </a:buClr>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0"/>
              </a:spcBef>
              <a:spcAft>
                <a:spcPts val="600"/>
              </a:spcAft>
              <a:buClr>
                <a:srgbClr val="888888"/>
              </a:buClr>
              <a:buFont typeface="Arial"/>
              <a:buNone/>
              <a:defRPr sz="2000" b="0" i="0" u="none" strike="noStrike" cap="none">
                <a:solidFill>
                  <a:srgbClr val="888888"/>
                </a:solidFill>
                <a:latin typeface="Calibri"/>
                <a:ea typeface="Calibri"/>
                <a:cs typeface="Calibri"/>
                <a:sym typeface="Calibri"/>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grpSp>
        <p:nvGrpSpPr>
          <p:cNvPr id="18" name="Shape 18"/>
          <p:cNvGrpSpPr/>
          <p:nvPr/>
        </p:nvGrpSpPr>
        <p:grpSpPr>
          <a:xfrm>
            <a:off x="-501" y="5849504"/>
            <a:ext cx="9144000" cy="881056"/>
            <a:chOff x="482600" y="1330783"/>
            <a:chExt cx="8605527" cy="814858"/>
          </a:xfrm>
        </p:grpSpPr>
        <p:pic>
          <p:nvPicPr>
            <p:cNvPr id="19" name="Shape 19" descr="1b.jpg"/>
            <p:cNvPicPr preferRelativeResize="0"/>
            <p:nvPr/>
          </p:nvPicPr>
          <p:blipFill rotWithShape="1">
            <a:blip r:embed="rId2">
              <a:alphaModFix/>
            </a:blip>
            <a:srcRect/>
            <a:stretch/>
          </p:blipFill>
          <p:spPr>
            <a:xfrm>
              <a:off x="482600" y="1337890"/>
              <a:ext cx="743515" cy="807750"/>
            </a:xfrm>
            <a:prstGeom prst="rect">
              <a:avLst/>
            </a:prstGeom>
            <a:noFill/>
            <a:ln>
              <a:noFill/>
            </a:ln>
          </p:spPr>
        </p:pic>
        <p:pic>
          <p:nvPicPr>
            <p:cNvPr id="20" name="Shape 20" descr="3b.jpg"/>
            <p:cNvPicPr preferRelativeResize="0"/>
            <p:nvPr/>
          </p:nvPicPr>
          <p:blipFill rotWithShape="1">
            <a:blip r:embed="rId3">
              <a:alphaModFix/>
            </a:blip>
            <a:srcRect/>
            <a:stretch/>
          </p:blipFill>
          <p:spPr>
            <a:xfrm>
              <a:off x="2536463" y="1341307"/>
              <a:ext cx="558074" cy="804332"/>
            </a:xfrm>
            <a:prstGeom prst="rect">
              <a:avLst/>
            </a:prstGeom>
            <a:noFill/>
            <a:ln>
              <a:noFill/>
            </a:ln>
          </p:spPr>
        </p:pic>
        <p:pic>
          <p:nvPicPr>
            <p:cNvPr id="21" name="Shape 21" descr="4b.jpg"/>
            <p:cNvPicPr preferRelativeResize="0"/>
            <p:nvPr/>
          </p:nvPicPr>
          <p:blipFill rotWithShape="1">
            <a:blip r:embed="rId4">
              <a:alphaModFix/>
            </a:blip>
            <a:srcRect/>
            <a:stretch/>
          </p:blipFill>
          <p:spPr>
            <a:xfrm>
              <a:off x="4540153" y="1341307"/>
              <a:ext cx="622997" cy="804332"/>
            </a:xfrm>
            <a:prstGeom prst="rect">
              <a:avLst/>
            </a:prstGeom>
            <a:noFill/>
            <a:ln>
              <a:noFill/>
            </a:ln>
          </p:spPr>
        </p:pic>
        <p:pic>
          <p:nvPicPr>
            <p:cNvPr id="22" name="Shape 22" descr="2b.jpg"/>
            <p:cNvPicPr preferRelativeResize="0"/>
            <p:nvPr/>
          </p:nvPicPr>
          <p:blipFill rotWithShape="1">
            <a:blip r:embed="rId5">
              <a:alphaModFix/>
            </a:blip>
            <a:srcRect/>
            <a:stretch/>
          </p:blipFill>
          <p:spPr>
            <a:xfrm flipH="1">
              <a:off x="8428649" y="1341308"/>
              <a:ext cx="659479" cy="804334"/>
            </a:xfrm>
            <a:prstGeom prst="rect">
              <a:avLst/>
            </a:prstGeom>
            <a:noFill/>
            <a:ln>
              <a:noFill/>
            </a:ln>
          </p:spPr>
        </p:pic>
        <p:pic>
          <p:nvPicPr>
            <p:cNvPr id="23" name="Shape 23" descr="Berryhill_005.jpg"/>
            <p:cNvPicPr preferRelativeResize="0"/>
            <p:nvPr/>
          </p:nvPicPr>
          <p:blipFill rotWithShape="1">
            <a:blip r:embed="rId6">
              <a:alphaModFix/>
            </a:blip>
            <a:srcRect/>
            <a:stretch/>
          </p:blipFill>
          <p:spPr>
            <a:xfrm>
              <a:off x="6470076" y="1330783"/>
              <a:ext cx="466052" cy="814855"/>
            </a:xfrm>
            <a:prstGeom prst="rect">
              <a:avLst/>
            </a:prstGeom>
            <a:noFill/>
            <a:ln>
              <a:noFill/>
            </a:ln>
          </p:spPr>
        </p:pic>
        <p:pic>
          <p:nvPicPr>
            <p:cNvPr id="24" name="Shape 24" descr="Oaklawn Language Academy_16.jpg"/>
            <p:cNvPicPr preferRelativeResize="0"/>
            <p:nvPr/>
          </p:nvPicPr>
          <p:blipFill rotWithShape="1">
            <a:blip r:embed="rId7">
              <a:alphaModFix/>
            </a:blip>
            <a:srcRect/>
            <a:stretch/>
          </p:blipFill>
          <p:spPr>
            <a:xfrm>
              <a:off x="6990664" y="1330783"/>
              <a:ext cx="1395472" cy="814855"/>
            </a:xfrm>
            <a:prstGeom prst="rect">
              <a:avLst/>
            </a:prstGeom>
            <a:noFill/>
            <a:ln>
              <a:noFill/>
            </a:ln>
          </p:spPr>
        </p:pic>
        <p:pic>
          <p:nvPicPr>
            <p:cNvPr id="25" name="Shape 25" descr="Pre-K Druid Hills_12.jpg"/>
            <p:cNvPicPr preferRelativeResize="0"/>
            <p:nvPr/>
          </p:nvPicPr>
          <p:blipFill rotWithShape="1">
            <a:blip r:embed="rId8">
              <a:alphaModFix/>
            </a:blip>
            <a:srcRect/>
            <a:stretch/>
          </p:blipFill>
          <p:spPr>
            <a:xfrm>
              <a:off x="3139739" y="1341307"/>
              <a:ext cx="1351354" cy="804332"/>
            </a:xfrm>
            <a:prstGeom prst="rect">
              <a:avLst/>
            </a:prstGeom>
            <a:noFill/>
            <a:ln>
              <a:noFill/>
            </a:ln>
          </p:spPr>
        </p:pic>
        <p:pic>
          <p:nvPicPr>
            <p:cNvPr id="26" name="Shape 26" descr="1.jpg"/>
            <p:cNvPicPr preferRelativeResize="0"/>
            <p:nvPr/>
          </p:nvPicPr>
          <p:blipFill rotWithShape="1">
            <a:blip r:embed="rId9">
              <a:alphaModFix/>
            </a:blip>
            <a:srcRect/>
            <a:stretch/>
          </p:blipFill>
          <p:spPr>
            <a:xfrm>
              <a:off x="5205485" y="1332841"/>
              <a:ext cx="1222256" cy="812799"/>
            </a:xfrm>
            <a:prstGeom prst="rect">
              <a:avLst/>
            </a:prstGeom>
            <a:noFill/>
            <a:ln>
              <a:noFill/>
            </a:ln>
          </p:spPr>
        </p:pic>
        <p:pic>
          <p:nvPicPr>
            <p:cNvPr id="27" name="Shape 27" descr="2.jpg"/>
            <p:cNvPicPr preferRelativeResize="0"/>
            <p:nvPr/>
          </p:nvPicPr>
          <p:blipFill rotWithShape="1">
            <a:blip r:embed="rId10">
              <a:alphaModFix/>
            </a:blip>
            <a:srcRect/>
            <a:stretch/>
          </p:blipFill>
          <p:spPr>
            <a:xfrm>
              <a:off x="1279312" y="1341307"/>
              <a:ext cx="1209523" cy="804332"/>
            </a:xfrm>
            <a:prstGeom prst="rect">
              <a:avLst/>
            </a:prstGeom>
            <a:noFill/>
            <a:ln>
              <a:noFill/>
            </a:ln>
          </p:spPr>
        </p:pic>
      </p:grpSp>
      <p:cxnSp>
        <p:nvCxnSpPr>
          <p:cNvPr id="28" name="Shape 28"/>
          <p:cNvCxnSpPr/>
          <p:nvPr/>
        </p:nvCxnSpPr>
        <p:spPr>
          <a:xfrm>
            <a:off x="0" y="5791200"/>
            <a:ext cx="9144000" cy="0"/>
          </a:xfrm>
          <a:prstGeom prst="straightConnector1">
            <a:avLst/>
          </a:prstGeom>
          <a:noFill/>
          <a:ln w="12700" cap="flat" cmpd="sng">
            <a:solidFill>
              <a:srgbClr val="7F7F7F"/>
            </a:solidFill>
            <a:prstDash val="solid"/>
            <a:round/>
            <a:headEnd type="none" w="med" len="med"/>
            <a:tailEnd type="none" w="med" len="med"/>
          </a:ln>
        </p:spPr>
      </p:cxnSp>
      <p:pic>
        <p:nvPicPr>
          <p:cNvPr id="29" name="Shape 29" descr="N:\9706-Common\MyTalent\Logo\MyTalentLogoOutlinesJPEG.jpg"/>
          <p:cNvPicPr preferRelativeResize="0"/>
          <p:nvPr/>
        </p:nvPicPr>
        <p:blipFill rotWithShape="1">
          <a:blip r:embed="rId11">
            <a:alphaModFix/>
          </a:blip>
          <a:srcRect/>
          <a:stretch/>
        </p:blipFill>
        <p:spPr>
          <a:xfrm>
            <a:off x="2971800" y="228600"/>
            <a:ext cx="3454399" cy="91440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9" name="Shape 79"/>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marR="0" lvl="0" indent="-139700" algn="l" rtl="0">
              <a:spcBef>
                <a:spcPts val="0"/>
              </a:spcBef>
              <a:spcAft>
                <a:spcPts val="60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0"/>
              </a:spcBef>
              <a:spcAft>
                <a:spcPts val="60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0"/>
              </a:spcBef>
              <a:spcAft>
                <a:spcPts val="60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0"/>
              </a:spcBef>
              <a:spcAft>
                <a:spcPts val="60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0"/>
              </a:spcBef>
              <a:spcAft>
                <a:spcPts val="60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0" name="Shape 80"/>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ftr" idx="11"/>
          </p:nvPr>
        </p:nvSpPr>
        <p:spPr>
          <a:xfrm>
            <a:off x="3124200" y="6356350"/>
            <a:ext cx="2895600" cy="365125"/>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0" y="182880"/>
            <a:ext cx="9144000" cy="9144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2" name="Shape 32"/>
          <p:cNvSpPr txBox="1">
            <a:spLocks noGrp="1"/>
          </p:cNvSpPr>
          <p:nvPr>
            <p:ph type="body" idx="1"/>
          </p:nvPr>
        </p:nvSpPr>
        <p:spPr>
          <a:xfrm>
            <a:off x="457200" y="1280159"/>
            <a:ext cx="8229600" cy="4846320"/>
          </a:xfrm>
          <a:prstGeom prst="rect">
            <a:avLst/>
          </a:prstGeom>
          <a:noFill/>
          <a:ln>
            <a:noFill/>
          </a:ln>
        </p:spPr>
        <p:txBody>
          <a:bodyPr lIns="91425" tIns="91425" rIns="91425" bIns="91425" anchor="t" anchorCtr="0"/>
          <a:lstStyle>
            <a:lvl1pPr marL="342900" marR="0" lvl="0" indent="-139700" algn="l" rtl="0">
              <a:spcBef>
                <a:spcPts val="0"/>
              </a:spcBef>
              <a:spcAft>
                <a:spcPts val="60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0"/>
              </a:spcBef>
              <a:spcAft>
                <a:spcPts val="60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0"/>
              </a:spcBef>
              <a:spcAft>
                <a:spcPts val="60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0"/>
              </a:spcBef>
              <a:spcAft>
                <a:spcPts val="60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0"/>
              </a:spcBef>
              <a:spcAft>
                <a:spcPts val="60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sldNum" idx="12"/>
          </p:nvPr>
        </p:nvSpPr>
        <p:spPr>
          <a:xfrm>
            <a:off x="5059992" y="6365278"/>
            <a:ext cx="4084006"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CMS Human Resources • </a:t>
            </a:r>
            <a:fld id="{00000000-1234-1234-1234-123412341234}" type="slidenum">
              <a:rPr lang="en-US" sz="1200" b="0" i="0" u="none" strike="noStrike" cap="none">
                <a:solidFill>
                  <a:srgbClr val="888888"/>
                </a:solidFill>
                <a:latin typeface="Calibri"/>
                <a:ea typeface="Calibri"/>
                <a:cs typeface="Calibri"/>
                <a:sym typeface="Calibri"/>
              </a:rPr>
              <a:t>‹#›</a:t>
            </a:fld>
            <a:r>
              <a:rPr lang="en-US" sz="1200" b="0" i="0" u="none" strike="noStrike" cap="none">
                <a:solidFill>
                  <a:srgbClr val="888888"/>
                </a:solidFill>
                <a:latin typeface="Calibri"/>
                <a:ea typeface="Calibri"/>
                <a:cs typeface="Calibri"/>
                <a:sym typeface="Calibri"/>
              </a:rPr>
              <a:t>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4"/>
        <p:cNvGrpSpPr/>
        <p:nvPr/>
      </p:nvGrpSpPr>
      <p:grpSpPr>
        <a:xfrm>
          <a:off x="0" y="0"/>
          <a:ext cx="0" cy="0"/>
          <a:chOff x="0" y="0"/>
          <a:chExt cx="0" cy="0"/>
        </a:xfrm>
      </p:grpSpPr>
      <p:sp>
        <p:nvSpPr>
          <p:cNvPr id="35" name="Shape 35"/>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ftr" idx="11"/>
          </p:nvPr>
        </p:nvSpPr>
        <p:spPr>
          <a:xfrm>
            <a:off x="3124200" y="6356350"/>
            <a:ext cx="2895600" cy="365125"/>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0" y="182880"/>
            <a:ext cx="9144000" cy="9144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0" name="Shape 40"/>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marL="342900" marR="0" lvl="0" indent="-165100" algn="l" rtl="0">
              <a:spcBef>
                <a:spcPts val="0"/>
              </a:spcBef>
              <a:spcAft>
                <a:spcPts val="60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0"/>
              </a:spcBef>
              <a:spcAft>
                <a:spcPts val="60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0"/>
              </a:spcBef>
              <a:spcAft>
                <a:spcPts val="60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0"/>
              </a:spcBef>
              <a:spcAft>
                <a:spcPts val="60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0"/>
              </a:spcBef>
              <a:spcAft>
                <a:spcPts val="60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marL="342900" marR="0" lvl="0" indent="-165100" algn="l" rtl="0">
              <a:spcBef>
                <a:spcPts val="0"/>
              </a:spcBef>
              <a:spcAft>
                <a:spcPts val="60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0"/>
              </a:spcBef>
              <a:spcAft>
                <a:spcPts val="60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0"/>
              </a:spcBef>
              <a:spcAft>
                <a:spcPts val="60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0"/>
              </a:spcBef>
              <a:spcAft>
                <a:spcPts val="60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0"/>
              </a:spcBef>
              <a:spcAft>
                <a:spcPts val="60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sldNum" idx="12"/>
          </p:nvPr>
        </p:nvSpPr>
        <p:spPr>
          <a:xfrm>
            <a:off x="5059992" y="6365278"/>
            <a:ext cx="4084006"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a:solidFill>
                  <a:srgbClr val="888888"/>
                </a:solidFill>
                <a:latin typeface="Calibri"/>
                <a:ea typeface="Calibri"/>
                <a:cs typeface="Calibri"/>
                <a:sym typeface="Calibri"/>
              </a:rPr>
              <a:t>Talent Management •  CMS Human Resources • </a:t>
            </a:r>
            <a:fld id="{00000000-1234-1234-1234-123412341234}" type="slidenum">
              <a:rPr lang="en-US" sz="1200">
                <a:solidFill>
                  <a:srgbClr val="888888"/>
                </a:solidFill>
                <a:latin typeface="Calibri"/>
                <a:ea typeface="Calibri"/>
                <a:cs typeface="Calibri"/>
                <a:sym typeface="Calibri"/>
              </a:rPr>
              <a:t>‹#›</a:t>
            </a:fld>
            <a:r>
              <a:rPr lang="en-US" sz="1200">
                <a:solidFill>
                  <a:srgbClr val="888888"/>
                </a:solidFill>
                <a:latin typeface="Calibri"/>
                <a:ea typeface="Calibri"/>
                <a:cs typeface="Calibri"/>
                <a:sym typeface="Calibri"/>
              </a:rPr>
              <a:t>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0" y="182880"/>
            <a:ext cx="9144000" cy="9144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5" name="Shape 45"/>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spcBef>
                <a:spcPts val="0"/>
              </a:spcBef>
              <a:spcAft>
                <a:spcPts val="600"/>
              </a:spcAft>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0"/>
              </a:spcBef>
              <a:spcAft>
                <a:spcPts val="600"/>
              </a:spcAft>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0"/>
              </a:spcBef>
              <a:spcAft>
                <a:spcPts val="600"/>
              </a:spcAft>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0"/>
              </a:spcBef>
              <a:spcAft>
                <a:spcPts val="600"/>
              </a:spcAft>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0"/>
              </a:spcBef>
              <a:spcAft>
                <a:spcPts val="600"/>
              </a:spcAft>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marL="342900" marR="0" lvl="0" indent="-190500" algn="l" rtl="0">
              <a:spcBef>
                <a:spcPts val="0"/>
              </a:spcBef>
              <a:spcAft>
                <a:spcPts val="60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0"/>
              </a:spcBef>
              <a:spcAft>
                <a:spcPts val="60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0"/>
              </a:spcBef>
              <a:spcAft>
                <a:spcPts val="60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marR="0" lvl="0" indent="0" algn="l" rtl="0">
              <a:spcBef>
                <a:spcPts val="0"/>
              </a:spcBef>
              <a:spcAft>
                <a:spcPts val="600"/>
              </a:spcAft>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0"/>
              </a:spcBef>
              <a:spcAft>
                <a:spcPts val="600"/>
              </a:spcAft>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0"/>
              </a:spcBef>
              <a:spcAft>
                <a:spcPts val="600"/>
              </a:spcAft>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0"/>
              </a:spcBef>
              <a:spcAft>
                <a:spcPts val="600"/>
              </a:spcAft>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0"/>
              </a:spcBef>
              <a:spcAft>
                <a:spcPts val="600"/>
              </a:spcAft>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marL="342900" marR="0" lvl="0" indent="-190500" algn="l" rtl="0">
              <a:spcBef>
                <a:spcPts val="0"/>
              </a:spcBef>
              <a:spcAft>
                <a:spcPts val="60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0"/>
              </a:spcBef>
              <a:spcAft>
                <a:spcPts val="60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0"/>
              </a:spcBef>
              <a:spcAft>
                <a:spcPts val="60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0"/>
              </a:spcBef>
              <a:spcAft>
                <a:spcPts val="60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ftr" idx="11"/>
          </p:nvPr>
        </p:nvSpPr>
        <p:spPr>
          <a:xfrm>
            <a:off x="3124200" y="6356350"/>
            <a:ext cx="2895600" cy="365125"/>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1" name="Shape 5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0" y="182880"/>
            <a:ext cx="9144000" cy="9144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4" name="Shape 54"/>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5" name="Shape 55"/>
          <p:cNvSpPr txBox="1">
            <a:spLocks noGrp="1"/>
          </p:cNvSpPr>
          <p:nvPr>
            <p:ph type="ftr" idx="11"/>
          </p:nvPr>
        </p:nvSpPr>
        <p:spPr>
          <a:xfrm>
            <a:off x="3124200" y="6356350"/>
            <a:ext cx="2895600" cy="365125"/>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9" name="Shape 59"/>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marL="342900" marR="0" lvl="0" indent="-139700" algn="l" rtl="0">
              <a:spcBef>
                <a:spcPts val="0"/>
              </a:spcBef>
              <a:spcAft>
                <a:spcPts val="60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0"/>
              </a:spcBef>
              <a:spcAft>
                <a:spcPts val="60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0"/>
              </a:spcBef>
              <a:spcAft>
                <a:spcPts val="60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0"/>
              </a:spcBef>
              <a:spcAft>
                <a:spcPts val="60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0"/>
              </a:spcBef>
              <a:spcAft>
                <a:spcPts val="60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marR="0" lvl="0" indent="0" algn="l" rtl="0">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spcAft>
                <a:spcPts val="600"/>
              </a:spcAft>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0"/>
              </a:spcBef>
              <a:spcAft>
                <a:spcPts val="600"/>
              </a:spcAft>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0"/>
              </a:spcBef>
              <a:spcAft>
                <a:spcPts val="600"/>
              </a:spcAft>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ftr" idx="11"/>
          </p:nvPr>
        </p:nvSpPr>
        <p:spPr>
          <a:xfrm>
            <a:off x="3124200" y="6356350"/>
            <a:ext cx="2895600" cy="365125"/>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6" name="Shape 66"/>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lvl="0" indent="0" algn="l" rtl="0">
              <a:spcBef>
                <a:spcPts val="0"/>
              </a:spcBef>
              <a:spcAft>
                <a:spcPts val="600"/>
              </a:spcAft>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0"/>
              </a:spcBef>
              <a:spcAft>
                <a:spcPts val="600"/>
              </a:spcAft>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0"/>
              </a:spcBef>
              <a:spcAft>
                <a:spcPts val="600"/>
              </a:spcAft>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0"/>
              </a:spcBef>
              <a:spcAft>
                <a:spcPts val="600"/>
              </a:spcAft>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0"/>
              </a:spcBef>
              <a:spcAft>
                <a:spcPts val="600"/>
              </a:spcAft>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marR="0" lvl="0" indent="0" algn="l" rtl="0">
              <a:spcBef>
                <a:spcPts val="0"/>
              </a:spcBef>
              <a:spcAft>
                <a:spcPts val="600"/>
              </a:spcAft>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0"/>
              </a:spcBef>
              <a:spcAft>
                <a:spcPts val="600"/>
              </a:spcAft>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spcAft>
                <a:spcPts val="600"/>
              </a:spcAft>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0"/>
              </a:spcBef>
              <a:spcAft>
                <a:spcPts val="600"/>
              </a:spcAft>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0"/>
              </a:spcBef>
              <a:spcAft>
                <a:spcPts val="600"/>
              </a:spcAft>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ftr" idx="11"/>
          </p:nvPr>
        </p:nvSpPr>
        <p:spPr>
          <a:xfrm>
            <a:off x="3124200" y="6356350"/>
            <a:ext cx="2895600" cy="365125"/>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0" y="182880"/>
            <a:ext cx="9144000" cy="9144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3" name="Shape 73"/>
          <p:cNvSpPr txBox="1">
            <a:spLocks noGrp="1"/>
          </p:cNvSpPr>
          <p:nvPr>
            <p:ph type="body" idx="1"/>
          </p:nvPr>
        </p:nvSpPr>
        <p:spPr>
          <a:xfrm rot="5400000">
            <a:off x="2148839" y="-411480"/>
            <a:ext cx="4846320" cy="8229600"/>
          </a:xfrm>
          <a:prstGeom prst="rect">
            <a:avLst/>
          </a:prstGeom>
          <a:noFill/>
          <a:ln>
            <a:noFill/>
          </a:ln>
        </p:spPr>
        <p:txBody>
          <a:bodyPr lIns="91425" tIns="91425" rIns="91425" bIns="91425" anchor="t" anchorCtr="0"/>
          <a:lstStyle>
            <a:lvl1pPr marL="342900" marR="0" lvl="0" indent="-139700" algn="l" rtl="0">
              <a:spcBef>
                <a:spcPts val="0"/>
              </a:spcBef>
              <a:spcAft>
                <a:spcPts val="60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0"/>
              </a:spcBef>
              <a:spcAft>
                <a:spcPts val="60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0"/>
              </a:spcBef>
              <a:spcAft>
                <a:spcPts val="60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0"/>
              </a:spcBef>
              <a:spcAft>
                <a:spcPts val="60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0"/>
              </a:spcBef>
              <a:spcAft>
                <a:spcPts val="60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4" name="Shape 74"/>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ftr" idx="11"/>
          </p:nvPr>
        </p:nvSpPr>
        <p:spPr>
          <a:xfrm>
            <a:off x="3124200" y="6356350"/>
            <a:ext cx="2895600" cy="365125"/>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0" y="182880"/>
            <a:ext cx="9144000" cy="9144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457200" y="1280159"/>
            <a:ext cx="8229600" cy="4846320"/>
          </a:xfrm>
          <a:prstGeom prst="rect">
            <a:avLst/>
          </a:prstGeom>
          <a:noFill/>
          <a:ln>
            <a:noFill/>
          </a:ln>
        </p:spPr>
        <p:txBody>
          <a:bodyPr lIns="91425" tIns="91425" rIns="91425" bIns="91425" anchor="t" anchorCtr="0"/>
          <a:lstStyle>
            <a:lvl1pPr marL="342900" marR="0" lvl="0" indent="-139700" algn="l" rtl="0">
              <a:spcBef>
                <a:spcPts val="0"/>
              </a:spcBef>
              <a:spcAft>
                <a:spcPts val="60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0"/>
              </a:spcBef>
              <a:spcAft>
                <a:spcPts val="60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0"/>
              </a:spcBef>
              <a:spcAft>
                <a:spcPts val="60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0"/>
              </a:spcBef>
              <a:spcAft>
                <a:spcPts val="60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0"/>
              </a:spcBef>
              <a:spcAft>
                <a:spcPts val="60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cxnSp>
        <p:nvCxnSpPr>
          <p:cNvPr id="12" name="Shape 12"/>
          <p:cNvCxnSpPr/>
          <p:nvPr/>
        </p:nvCxnSpPr>
        <p:spPr>
          <a:xfrm>
            <a:off x="0" y="6119558"/>
            <a:ext cx="9144000" cy="0"/>
          </a:xfrm>
          <a:prstGeom prst="straightConnector1">
            <a:avLst/>
          </a:prstGeom>
          <a:noFill/>
          <a:ln w="12700" cap="flat" cmpd="sng">
            <a:solidFill>
              <a:srgbClr val="7F7F7F"/>
            </a:solidFill>
            <a:prstDash val="solid"/>
            <a:round/>
            <a:headEnd type="none" w="med" len="med"/>
            <a:tailEnd type="none" w="med" len="med"/>
          </a:ln>
        </p:spPr>
      </p:cxnSp>
      <p:sp>
        <p:nvSpPr>
          <p:cNvPr id="13" name="Shape 13"/>
          <p:cNvSpPr txBox="1">
            <a:spLocks noGrp="1"/>
          </p:cNvSpPr>
          <p:nvPr>
            <p:ph type="sldNum" idx="12"/>
          </p:nvPr>
        </p:nvSpPr>
        <p:spPr>
          <a:xfrm>
            <a:off x="5059992" y="6365278"/>
            <a:ext cx="4084006"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Talent Management •  CMS Human Resources • </a:t>
            </a:r>
            <a:fld id="{00000000-1234-1234-1234-123412341234}" type="slidenum">
              <a:rPr lang="en-US" sz="1200" b="0" i="0" u="none" strike="noStrike" cap="none">
                <a:solidFill>
                  <a:srgbClr val="888888"/>
                </a:solidFill>
                <a:latin typeface="Calibri"/>
                <a:ea typeface="Calibri"/>
                <a:cs typeface="Calibri"/>
                <a:sym typeface="Calibri"/>
              </a:rPr>
              <a:t>‹#›</a:t>
            </a:fld>
            <a:r>
              <a:rPr lang="en-US" sz="1200" b="0" i="0" u="none" strike="noStrike" cap="none">
                <a:solidFill>
                  <a:srgbClr val="888888"/>
                </a:solidFill>
                <a:latin typeface="Calibri"/>
                <a:ea typeface="Calibri"/>
                <a:cs typeface="Calibri"/>
                <a:sym typeface="Calibri"/>
              </a:rPr>
              <a:t>  </a:t>
            </a:r>
          </a:p>
        </p:txBody>
      </p:sp>
      <p:pic>
        <p:nvPicPr>
          <p:cNvPr id="14" name="Shape 14" descr="N:\9706-Common\MyTalent\Logo\MyTalentLogoOutlinesJPEG.jpg"/>
          <p:cNvPicPr preferRelativeResize="0"/>
          <p:nvPr/>
        </p:nvPicPr>
        <p:blipFill rotWithShape="1">
          <a:blip r:embed="rId12">
            <a:alphaModFix/>
          </a:blip>
          <a:srcRect/>
          <a:stretch/>
        </p:blipFill>
        <p:spPr>
          <a:xfrm>
            <a:off x="228600" y="6172200"/>
            <a:ext cx="2418079" cy="640079"/>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3.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ncees.ncdpi.wikispaces.net/NCEES+Wiki"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my.cms.k12.nc.us/departments/humanresources/tm/Pages/Default.aspx"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cms.truenorthlogic.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ctrTitle"/>
          </p:nvPr>
        </p:nvSpPr>
        <p:spPr>
          <a:xfrm>
            <a:off x="533400" y="1295400"/>
            <a:ext cx="7772400" cy="1600199"/>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959" b="1" i="0" u="none" strike="noStrike" cap="none">
                <a:solidFill>
                  <a:schemeClr val="dk1"/>
                </a:solidFill>
                <a:latin typeface="Calibri"/>
                <a:ea typeface="Calibri"/>
                <a:cs typeface="Calibri"/>
                <a:sym typeface="Calibri"/>
              </a:rPr>
              <a:t>Evaluation Orientation </a:t>
            </a:r>
            <a:br>
              <a:rPr lang="en-US" sz="3959" b="1" i="0" u="none" strike="noStrike" cap="none">
                <a:solidFill>
                  <a:schemeClr val="dk1"/>
                </a:solidFill>
                <a:latin typeface="Calibri"/>
                <a:ea typeface="Calibri"/>
                <a:cs typeface="Calibri"/>
                <a:sym typeface="Calibri"/>
              </a:rPr>
            </a:br>
            <a:r>
              <a:rPr lang="en-US" sz="3959" b="1" i="0" u="none" strike="noStrike" cap="none">
                <a:solidFill>
                  <a:schemeClr val="dk1"/>
                </a:solidFill>
                <a:latin typeface="Calibri"/>
                <a:ea typeface="Calibri"/>
                <a:cs typeface="Calibri"/>
                <a:sym typeface="Calibri"/>
              </a:rPr>
              <a:t>Teacher &amp; Licensed Support Staff </a:t>
            </a:r>
            <a:r>
              <a:rPr lang="en-US" sz="3240" b="1" i="0" u="none" strike="noStrike" cap="none">
                <a:solidFill>
                  <a:schemeClr val="dk1"/>
                </a:solidFill>
                <a:latin typeface="Calibri"/>
                <a:ea typeface="Calibri"/>
                <a:cs typeface="Calibri"/>
                <a:sym typeface="Calibri"/>
              </a:rPr>
              <a:t>with NCEES process</a:t>
            </a:r>
          </a:p>
        </p:txBody>
      </p:sp>
      <p:sp>
        <p:nvSpPr>
          <p:cNvPr id="89" name="Shape 89"/>
          <p:cNvSpPr txBox="1">
            <a:spLocks noGrp="1"/>
          </p:cNvSpPr>
          <p:nvPr>
            <p:ph type="subTitle" idx="1"/>
          </p:nvPr>
        </p:nvSpPr>
        <p:spPr>
          <a:xfrm>
            <a:off x="1295400" y="4724400"/>
            <a:ext cx="6400799" cy="1752600"/>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Clr>
                <a:schemeClr val="dk1"/>
              </a:buClr>
              <a:buSzPct val="25000"/>
              <a:buFont typeface="Arial"/>
              <a:buNone/>
            </a:pPr>
            <a:endParaRPr sz="4000" b="1" i="0" u="none" strike="noStrike" cap="none">
              <a:solidFill>
                <a:schemeClr val="dk1"/>
              </a:solidFill>
              <a:latin typeface="Calibri"/>
              <a:ea typeface="Calibri"/>
              <a:cs typeface="Calibri"/>
              <a:sym typeface="Calibri"/>
            </a:endParaRPr>
          </a:p>
          <a:p>
            <a:pPr marL="0" marR="0" lvl="0" indent="0" algn="ctr" rtl="0">
              <a:spcBef>
                <a:spcPts val="600"/>
              </a:spcBef>
              <a:spcAft>
                <a:spcPts val="0"/>
              </a:spcAft>
              <a:buClr>
                <a:schemeClr val="dk1"/>
              </a:buClr>
              <a:buSzPct val="25000"/>
              <a:buFont typeface="Arial"/>
              <a:buNone/>
            </a:pPr>
            <a:r>
              <a:rPr lang="en-US" sz="4000" b="1" i="0" u="none" strike="noStrike" cap="none">
                <a:solidFill>
                  <a:schemeClr val="dk1"/>
                </a:solidFill>
                <a:latin typeface="Calibri"/>
                <a:ea typeface="Calibri"/>
                <a:cs typeface="Calibri"/>
                <a:sym typeface="Calibri"/>
              </a:rPr>
              <a:t>2016-2017</a:t>
            </a:r>
          </a:p>
          <a:p>
            <a:pPr marL="0" marR="0" lvl="0" indent="0" algn="ctr" rtl="0">
              <a:spcBef>
                <a:spcPts val="600"/>
              </a:spcBef>
              <a:spcAft>
                <a:spcPts val="0"/>
              </a:spcAft>
              <a:buClr>
                <a:schemeClr val="dk1"/>
              </a:buClr>
              <a:buSzPct val="25000"/>
              <a:buFont typeface="Arial"/>
              <a:buNone/>
            </a:pPr>
            <a:endParaRPr sz="4000" b="1" i="0" u="none" strike="noStrike" cap="none">
              <a:solidFill>
                <a:schemeClr val="dk1"/>
              </a:solidFill>
              <a:latin typeface="Calibri"/>
              <a:ea typeface="Calibri"/>
              <a:cs typeface="Calibri"/>
              <a:sym typeface="Calibri"/>
            </a:endParaRPr>
          </a:p>
          <a:p>
            <a:pPr marL="0" marR="0" lvl="0" indent="0" algn="ctr" rtl="0">
              <a:spcBef>
                <a:spcPts val="600"/>
              </a:spcBef>
              <a:spcAft>
                <a:spcPts val="0"/>
              </a:spcAft>
              <a:buClr>
                <a:schemeClr val="dk1"/>
              </a:buClr>
              <a:buSzPct val="25000"/>
              <a:buFont typeface="Arial"/>
              <a:buNone/>
            </a:pPr>
            <a:endParaRPr sz="4000" b="1" i="0" u="none" strike="noStrike" cap="none">
              <a:solidFill>
                <a:schemeClr val="dk1"/>
              </a:solidFill>
              <a:latin typeface="Calibri"/>
              <a:ea typeface="Calibri"/>
              <a:cs typeface="Calibri"/>
              <a:sym typeface="Calibri"/>
            </a:endParaRPr>
          </a:p>
        </p:txBody>
      </p:sp>
      <p:pic>
        <p:nvPicPr>
          <p:cNvPr id="90" name="Shape 90" descr="login2.jpg"/>
          <p:cNvPicPr preferRelativeResize="0"/>
          <p:nvPr/>
        </p:nvPicPr>
        <p:blipFill rotWithShape="1">
          <a:blip r:embed="rId3">
            <a:alphaModFix/>
          </a:blip>
          <a:srcRect/>
          <a:stretch/>
        </p:blipFill>
        <p:spPr>
          <a:xfrm>
            <a:off x="1962911" y="2971800"/>
            <a:ext cx="5199888" cy="2524214"/>
          </a:xfrm>
          <a:prstGeom prst="rect">
            <a:avLst/>
          </a:prstGeom>
          <a:noFill/>
          <a:ln>
            <a:noFill/>
          </a:ln>
        </p:spPr>
      </p:pic>
      <p:pic>
        <p:nvPicPr>
          <p:cNvPr id="91" name="Shape 91" descr="N:\9706-Common\MyTalent\Logo\MyTalentLogoOutlinesJPEG.jpg"/>
          <p:cNvPicPr preferRelativeResize="0"/>
          <p:nvPr/>
        </p:nvPicPr>
        <p:blipFill rotWithShape="1">
          <a:blip r:embed="rId4">
            <a:alphaModFix/>
          </a:blip>
          <a:srcRect/>
          <a:stretch/>
        </p:blipFill>
        <p:spPr>
          <a:xfrm>
            <a:off x="3124200" y="228600"/>
            <a:ext cx="2895600" cy="766481"/>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0" y="182880"/>
            <a:ext cx="9144000" cy="9144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1" i="0" u="none" strike="noStrike" cap="none">
                <a:solidFill>
                  <a:schemeClr val="dk1"/>
                </a:solidFill>
                <a:latin typeface="Calibri"/>
                <a:ea typeface="Calibri"/>
                <a:cs typeface="Calibri"/>
                <a:sym typeface="Calibri"/>
              </a:rPr>
              <a:t>Additional Information</a:t>
            </a:r>
          </a:p>
        </p:txBody>
      </p:sp>
      <p:sp>
        <p:nvSpPr>
          <p:cNvPr id="195" name="Shape 195"/>
          <p:cNvSpPr txBox="1">
            <a:spLocks noGrp="1"/>
          </p:cNvSpPr>
          <p:nvPr>
            <p:ph type="body" idx="1"/>
          </p:nvPr>
        </p:nvSpPr>
        <p:spPr>
          <a:xfrm>
            <a:off x="457200" y="1280159"/>
            <a:ext cx="8229600" cy="4846320"/>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Employees do not automatically start over at a Developing rating for all elements at the beginning of each year if there is evidence and/or artifacts to support a higher rating.</a:t>
            </a:r>
          </a:p>
          <a:p>
            <a:pPr marL="342900" marR="0" lvl="0" indent="-342900" algn="l" rtl="0">
              <a:lnSpc>
                <a:spcPct val="90000"/>
              </a:lnSpc>
              <a:spcBef>
                <a:spcPts val="6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Ratings are determined by the employee’s overall performance compared to the description of the indicators within the elements at the time of the observation. </a:t>
            </a:r>
          </a:p>
          <a:p>
            <a:pPr marL="342900" marR="0" lvl="0" indent="-342900" algn="l" rtl="0">
              <a:lnSpc>
                <a:spcPct val="90000"/>
              </a:lnSpc>
              <a:spcBef>
                <a:spcPts val="6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Each observation should reflect a comprehensive review of an employee’s work, not just what was observed at the moment of the observation.</a:t>
            </a:r>
          </a:p>
          <a:p>
            <a:pPr marL="342900" marR="0" lvl="0" indent="-342900" algn="l" rtl="0">
              <a:lnSpc>
                <a:spcPct val="90000"/>
              </a:lnSpc>
              <a:spcBef>
                <a:spcPts val="600"/>
              </a:spcBef>
              <a:spcAft>
                <a:spcPts val="0"/>
              </a:spcAft>
              <a:buClr>
                <a:schemeClr val="dk1"/>
              </a:buClr>
              <a:buSzPct val="100000"/>
              <a:buFont typeface="Arial"/>
              <a:buNone/>
            </a:pPr>
            <a:endParaRPr sz="2800" b="0" i="0" u="none" strike="noStrike" cap="none">
              <a:solidFill>
                <a:schemeClr val="dk1"/>
              </a:solidFill>
              <a:latin typeface="Calibri"/>
              <a:ea typeface="Calibri"/>
              <a:cs typeface="Calibri"/>
              <a:sym typeface="Calibri"/>
            </a:endParaRPr>
          </a:p>
          <a:p>
            <a:pPr marL="342900" marR="0" lvl="0" indent="-342900" algn="l" rtl="0">
              <a:lnSpc>
                <a:spcPct val="90000"/>
              </a:lnSpc>
              <a:spcBef>
                <a:spcPts val="600"/>
              </a:spcBef>
              <a:spcAft>
                <a:spcPts val="0"/>
              </a:spcAft>
              <a:buClr>
                <a:schemeClr val="dk1"/>
              </a:buClr>
              <a:buSzPct val="100000"/>
              <a:buFont typeface="Arial"/>
              <a:buNone/>
            </a:pPr>
            <a:endParaRPr sz="3200" b="0" i="0" u="none" strike="noStrike" cap="none">
              <a:solidFill>
                <a:schemeClr val="dk1"/>
              </a:solidFill>
              <a:latin typeface="Calibri"/>
              <a:ea typeface="Calibri"/>
              <a:cs typeface="Calibri"/>
              <a:sym typeface="Calibri"/>
            </a:endParaRPr>
          </a:p>
          <a:p>
            <a:pPr marL="342900" marR="0" lvl="0" indent="-342900" algn="l" rtl="0">
              <a:lnSpc>
                <a:spcPct val="90000"/>
              </a:lnSpc>
              <a:spcBef>
                <a:spcPts val="600"/>
              </a:spcBef>
              <a:spcAft>
                <a:spcPts val="0"/>
              </a:spcAft>
              <a:buClr>
                <a:schemeClr val="dk1"/>
              </a:buClr>
              <a:buSzPct val="100000"/>
              <a:buFont typeface="Arial"/>
              <a:buNone/>
            </a:pPr>
            <a:endParaRPr sz="3200" b="0" i="0" u="none" strike="noStrike" cap="none">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0" y="182880"/>
            <a:ext cx="9144000" cy="9144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1" i="0" u="none" strike="noStrike" cap="none">
                <a:solidFill>
                  <a:schemeClr val="dk1"/>
                </a:solidFill>
                <a:latin typeface="Calibri"/>
                <a:ea typeface="Calibri"/>
                <a:cs typeface="Calibri"/>
                <a:sym typeface="Calibri"/>
              </a:rPr>
              <a:t>Conferencing Best Practices</a:t>
            </a:r>
          </a:p>
        </p:txBody>
      </p:sp>
      <p:sp>
        <p:nvSpPr>
          <p:cNvPr id="201" name="Shape 201"/>
          <p:cNvSpPr txBox="1">
            <a:spLocks noGrp="1"/>
          </p:cNvSpPr>
          <p:nvPr>
            <p:ph type="body" idx="1"/>
          </p:nvPr>
        </p:nvSpPr>
        <p:spPr>
          <a:xfrm>
            <a:off x="457200" y="1280159"/>
            <a:ext cx="8229600" cy="4846320"/>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dk1"/>
              </a:buClr>
              <a:buSzPct val="99615"/>
              <a:buFont typeface="Arial"/>
              <a:buChar char="•"/>
            </a:pPr>
            <a:r>
              <a:rPr lang="en-US" sz="2590" b="0" i="0" u="none" strike="noStrike" cap="none">
                <a:solidFill>
                  <a:schemeClr val="dk1"/>
                </a:solidFill>
                <a:latin typeface="Calibri"/>
                <a:ea typeface="Calibri"/>
                <a:cs typeface="Calibri"/>
                <a:sym typeface="Calibri"/>
              </a:rPr>
              <a:t>Employee needs to have time to review evaluation prior to a meeting (suggestion-24 hours)</a:t>
            </a:r>
          </a:p>
          <a:p>
            <a:pPr marL="342900" marR="0" lvl="0" indent="-342900" algn="l" rtl="0">
              <a:lnSpc>
                <a:spcPct val="90000"/>
              </a:lnSpc>
              <a:spcBef>
                <a:spcPts val="600"/>
              </a:spcBef>
              <a:spcAft>
                <a:spcPts val="0"/>
              </a:spcAft>
              <a:buClr>
                <a:schemeClr val="dk1"/>
              </a:buClr>
              <a:buSzPct val="99615"/>
              <a:buFont typeface="Arial"/>
              <a:buChar char="•"/>
            </a:pPr>
            <a:r>
              <a:rPr lang="en-US" sz="2590" b="0" i="0" u="none" strike="noStrike" cap="none">
                <a:solidFill>
                  <a:schemeClr val="dk1"/>
                </a:solidFill>
                <a:latin typeface="Calibri"/>
                <a:ea typeface="Calibri"/>
                <a:cs typeface="Calibri"/>
                <a:sym typeface="Calibri"/>
              </a:rPr>
              <a:t>Employee does not have to sign at the time of the post-conference, but must sign within 5 days.</a:t>
            </a:r>
          </a:p>
          <a:p>
            <a:pPr marL="342900" marR="0" lvl="0" indent="-342900" algn="l" rtl="0">
              <a:lnSpc>
                <a:spcPct val="90000"/>
              </a:lnSpc>
              <a:spcBef>
                <a:spcPts val="600"/>
              </a:spcBef>
              <a:spcAft>
                <a:spcPts val="0"/>
              </a:spcAft>
              <a:buClr>
                <a:schemeClr val="dk1"/>
              </a:buClr>
              <a:buSzPct val="99615"/>
              <a:buFont typeface="Arial"/>
              <a:buChar char="•"/>
            </a:pPr>
            <a:r>
              <a:rPr lang="en-US" sz="2590" b="0" i="0" u="none" strike="noStrike" cap="none">
                <a:solidFill>
                  <a:schemeClr val="dk1"/>
                </a:solidFill>
                <a:latin typeface="Calibri"/>
                <a:ea typeface="Calibri"/>
                <a:cs typeface="Calibri"/>
                <a:sym typeface="Calibri"/>
              </a:rPr>
              <a:t>Signature represents acknowledgement that the evaluation was discussed with the employee</a:t>
            </a:r>
          </a:p>
          <a:p>
            <a:pPr marL="342900" marR="0" lvl="0" indent="-342900" algn="l" rtl="0">
              <a:lnSpc>
                <a:spcPct val="90000"/>
              </a:lnSpc>
              <a:spcBef>
                <a:spcPts val="600"/>
              </a:spcBef>
              <a:spcAft>
                <a:spcPts val="0"/>
              </a:spcAft>
              <a:buClr>
                <a:schemeClr val="dk1"/>
              </a:buClr>
              <a:buSzPct val="99615"/>
              <a:buFont typeface="Arial"/>
              <a:buChar char="•"/>
            </a:pPr>
            <a:r>
              <a:rPr lang="en-US" sz="2590" b="0" i="0" u="none" strike="noStrike" cap="none">
                <a:solidFill>
                  <a:schemeClr val="dk1"/>
                </a:solidFill>
                <a:latin typeface="Calibri"/>
                <a:ea typeface="Calibri"/>
                <a:cs typeface="Calibri"/>
                <a:sym typeface="Calibri"/>
              </a:rPr>
              <a:t>If employee does not agree with the evaluation, s/he can provide a written response and upload supporting artifacts</a:t>
            </a:r>
          </a:p>
          <a:p>
            <a:pPr marL="342900" marR="0" lvl="0" indent="-342900" algn="l" rtl="0">
              <a:lnSpc>
                <a:spcPct val="90000"/>
              </a:lnSpc>
              <a:spcBef>
                <a:spcPts val="600"/>
              </a:spcBef>
              <a:spcAft>
                <a:spcPts val="0"/>
              </a:spcAft>
              <a:buClr>
                <a:schemeClr val="dk1"/>
              </a:buClr>
              <a:buSzPct val="99615"/>
              <a:buFont typeface="Arial"/>
              <a:buChar char="•"/>
            </a:pPr>
            <a:r>
              <a:rPr lang="en-US" sz="2590" b="0" i="0" u="none" strike="noStrike" cap="none">
                <a:solidFill>
                  <a:schemeClr val="dk1"/>
                </a:solidFill>
                <a:latin typeface="Calibri"/>
                <a:ea typeface="Calibri"/>
                <a:cs typeface="Calibri"/>
                <a:sym typeface="Calibri"/>
              </a:rPr>
              <a:t>Evaluations should be a collaborative interaction between the supervisor and employee used to improve performance.</a:t>
            </a:r>
          </a:p>
          <a:p>
            <a:pPr marL="342900" marR="0" lvl="0" indent="-342900" algn="l" rtl="0">
              <a:lnSpc>
                <a:spcPct val="90000"/>
              </a:lnSpc>
              <a:spcBef>
                <a:spcPts val="600"/>
              </a:spcBef>
              <a:spcAft>
                <a:spcPts val="0"/>
              </a:spcAft>
              <a:buClr>
                <a:schemeClr val="dk1"/>
              </a:buClr>
              <a:buSzPct val="99615"/>
              <a:buFont typeface="Arial"/>
              <a:buNone/>
            </a:pPr>
            <a:endParaRPr sz="2590" b="0" i="0" u="none" strike="noStrike" cap="none">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a:spLocks noGrp="1"/>
          </p:cNvSpPr>
          <p:nvPr>
            <p:ph type="title"/>
          </p:nvPr>
        </p:nvSpPr>
        <p:spPr>
          <a:xfrm>
            <a:off x="0" y="182880"/>
            <a:ext cx="9144000" cy="807719"/>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1" i="0" u="none" strike="noStrike" cap="none">
                <a:solidFill>
                  <a:schemeClr val="dk1"/>
                </a:solidFill>
                <a:latin typeface="Calibri"/>
                <a:ea typeface="Calibri"/>
                <a:cs typeface="Calibri"/>
                <a:sym typeface="Calibri"/>
              </a:rPr>
              <a:t>Supporting Resources</a:t>
            </a:r>
          </a:p>
        </p:txBody>
      </p:sp>
      <p:sp>
        <p:nvSpPr>
          <p:cNvPr id="207" name="Shape 207"/>
          <p:cNvSpPr txBox="1">
            <a:spLocks noGrp="1"/>
          </p:cNvSpPr>
          <p:nvPr>
            <p:ph type="body" idx="1"/>
          </p:nvPr>
        </p:nvSpPr>
        <p:spPr>
          <a:xfrm>
            <a:off x="228600" y="1066800"/>
            <a:ext cx="8763000" cy="4850075"/>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Arial"/>
              <a:buNone/>
            </a:pPr>
            <a:r>
              <a:rPr lang="en-US" sz="3145" b="1" i="0" u="none" strike="noStrike" cap="none">
                <a:solidFill>
                  <a:schemeClr val="dk1"/>
                </a:solidFill>
                <a:latin typeface="Calibri"/>
                <a:ea typeface="Calibri"/>
                <a:cs typeface="Calibri"/>
                <a:sym typeface="Calibri"/>
              </a:rPr>
              <a:t>NC Department of Education </a:t>
            </a:r>
            <a:r>
              <a:rPr lang="en-US" sz="3145" b="1" i="0" u="sng" strike="noStrike" cap="none">
                <a:solidFill>
                  <a:schemeClr val="hlink"/>
                </a:solidFill>
                <a:latin typeface="Calibri"/>
                <a:ea typeface="Calibri"/>
                <a:cs typeface="Calibri"/>
                <a:sym typeface="Calibri"/>
                <a:hlinkClick r:id="rId3"/>
              </a:rPr>
              <a:t>Evaluation Wikispace</a:t>
            </a:r>
            <a:r>
              <a:rPr lang="en-US" sz="3145" b="1" i="0" u="none" strike="noStrike" cap="none">
                <a:solidFill>
                  <a:schemeClr val="dk1"/>
                </a:solidFill>
                <a:latin typeface="Calibri"/>
                <a:ea typeface="Calibri"/>
                <a:cs typeface="Calibri"/>
                <a:sym typeface="Calibri"/>
              </a:rPr>
              <a:t>: </a:t>
            </a:r>
          </a:p>
          <a:p>
            <a:pPr marL="0" marR="0" lvl="0" indent="0" algn="l" rtl="0">
              <a:lnSpc>
                <a:spcPct val="90000"/>
              </a:lnSpc>
              <a:spcBef>
                <a:spcPts val="0"/>
              </a:spcBef>
              <a:spcAft>
                <a:spcPts val="0"/>
              </a:spcAft>
              <a:buClr>
                <a:schemeClr val="dk1"/>
              </a:buClr>
              <a:buSzPct val="25000"/>
              <a:buFont typeface="Arial"/>
              <a:buNone/>
            </a:pPr>
            <a:r>
              <a:rPr lang="en-US" sz="2682" b="0" i="0" u="none" strike="noStrike" cap="none">
                <a:solidFill>
                  <a:schemeClr val="dk1"/>
                </a:solidFill>
                <a:latin typeface="Calibri"/>
                <a:ea typeface="Calibri"/>
                <a:cs typeface="Calibri"/>
                <a:sym typeface="Calibri"/>
              </a:rPr>
              <a:t>Select the icon for your position type on the home page.</a:t>
            </a:r>
          </a:p>
          <a:p>
            <a:pPr marL="0" marR="0" lvl="0" indent="0" algn="l" rtl="0">
              <a:lnSpc>
                <a:spcPct val="90000"/>
              </a:lnSpc>
              <a:spcBef>
                <a:spcPts val="600"/>
              </a:spcBef>
              <a:spcAft>
                <a:spcPts val="0"/>
              </a:spcAft>
              <a:buClr>
                <a:schemeClr val="dk1"/>
              </a:buClr>
              <a:buSzPct val="25000"/>
              <a:buFont typeface="Arial"/>
              <a:buNone/>
            </a:pPr>
            <a:r>
              <a:rPr lang="en-US" sz="2867" b="0" i="0" u="none" strike="noStrike" cap="none">
                <a:solidFill>
                  <a:schemeClr val="dk1"/>
                </a:solidFill>
                <a:latin typeface="Calibri"/>
                <a:ea typeface="Calibri"/>
                <a:cs typeface="Calibri"/>
                <a:sym typeface="Calibri"/>
              </a:rPr>
              <a:t>These resources can be found there:</a:t>
            </a:r>
          </a:p>
          <a:p>
            <a:pPr marL="742950" marR="0" lvl="1" indent="-285750" algn="l" rtl="0">
              <a:lnSpc>
                <a:spcPct val="90000"/>
              </a:lnSpc>
              <a:spcBef>
                <a:spcPts val="0"/>
              </a:spcBef>
              <a:spcAft>
                <a:spcPts val="0"/>
              </a:spcAft>
              <a:buClr>
                <a:schemeClr val="dk1"/>
              </a:buClr>
              <a:buSzPct val="98862"/>
              <a:buFont typeface="Arial"/>
              <a:buChar char="•"/>
            </a:pPr>
            <a:r>
              <a:rPr lang="en-US" sz="2867" b="0" i="0" u="none" strike="noStrike" cap="none">
                <a:solidFill>
                  <a:schemeClr val="dk1"/>
                </a:solidFill>
                <a:latin typeface="Calibri"/>
                <a:ea typeface="Calibri"/>
                <a:cs typeface="Calibri"/>
                <a:sym typeface="Calibri"/>
              </a:rPr>
              <a:t>Evaluation Rubrics and User Guides</a:t>
            </a:r>
          </a:p>
          <a:p>
            <a:pPr marL="742950" marR="0" lvl="1" indent="-285750" algn="l" rtl="0">
              <a:lnSpc>
                <a:spcPct val="90000"/>
              </a:lnSpc>
              <a:spcBef>
                <a:spcPts val="0"/>
              </a:spcBef>
              <a:spcAft>
                <a:spcPts val="0"/>
              </a:spcAft>
              <a:buClr>
                <a:schemeClr val="dk1"/>
              </a:buClr>
              <a:buSzPct val="98862"/>
              <a:buFont typeface="Arial"/>
              <a:buChar char="•"/>
            </a:pPr>
            <a:r>
              <a:rPr lang="en-US" sz="2867" b="0" i="0" u="none" strike="noStrike" cap="none">
                <a:solidFill>
                  <a:schemeClr val="dk1"/>
                </a:solidFill>
                <a:latin typeface="Calibri"/>
                <a:ea typeface="Calibri"/>
                <a:cs typeface="Calibri"/>
                <a:sym typeface="Calibri"/>
              </a:rPr>
              <a:t>State Board policy for the evaluation process</a:t>
            </a:r>
          </a:p>
          <a:p>
            <a:pPr marL="342900" marR="0" lvl="0" indent="-342900" algn="l" rtl="0">
              <a:lnSpc>
                <a:spcPct val="90000"/>
              </a:lnSpc>
              <a:spcBef>
                <a:spcPts val="1800"/>
              </a:spcBef>
              <a:spcAft>
                <a:spcPts val="0"/>
              </a:spcAft>
              <a:buClr>
                <a:schemeClr val="dk1"/>
              </a:buClr>
              <a:buSzPct val="25000"/>
              <a:buFont typeface="Arial"/>
              <a:buNone/>
            </a:pPr>
            <a:r>
              <a:rPr lang="en-US" sz="3145" b="1" i="0" u="sng" strike="noStrike" cap="none">
                <a:solidFill>
                  <a:schemeClr val="hlink"/>
                </a:solidFill>
                <a:latin typeface="Calibri"/>
                <a:ea typeface="Calibri"/>
                <a:cs typeface="Calibri"/>
                <a:sym typeface="Calibri"/>
                <a:hlinkClick r:id="rId4"/>
              </a:rPr>
              <a:t>Talent Management </a:t>
            </a:r>
            <a:r>
              <a:rPr lang="en-US" sz="3145" b="1" i="0" u="none" strike="noStrike" cap="none">
                <a:solidFill>
                  <a:schemeClr val="dk1"/>
                </a:solidFill>
                <a:latin typeface="Calibri"/>
                <a:ea typeface="Calibri"/>
                <a:cs typeface="Calibri"/>
                <a:sym typeface="Calibri"/>
              </a:rPr>
              <a:t>Intranet Site:</a:t>
            </a:r>
          </a:p>
          <a:p>
            <a:pPr marL="342900" marR="0" lvl="0" indent="-342900" algn="l" rtl="0">
              <a:lnSpc>
                <a:spcPct val="90000"/>
              </a:lnSpc>
              <a:spcBef>
                <a:spcPts val="0"/>
              </a:spcBef>
              <a:spcAft>
                <a:spcPts val="0"/>
              </a:spcAft>
              <a:buClr>
                <a:schemeClr val="dk1"/>
              </a:buClr>
              <a:buSzPct val="25000"/>
              <a:buFont typeface="Arial"/>
              <a:buNone/>
            </a:pPr>
            <a:r>
              <a:rPr lang="en-US" sz="2867" b="0" i="0" u="none" strike="noStrike" cap="none">
                <a:solidFill>
                  <a:schemeClr val="dk1"/>
                </a:solidFill>
                <a:latin typeface="Calibri"/>
                <a:ea typeface="Calibri"/>
                <a:cs typeface="Calibri"/>
                <a:sym typeface="Calibri"/>
              </a:rPr>
              <a:t>These and other resources can be found there:</a:t>
            </a:r>
          </a:p>
          <a:p>
            <a:pPr marL="742950" marR="0" lvl="1" indent="-285750" algn="l" rtl="0">
              <a:lnSpc>
                <a:spcPct val="90000"/>
              </a:lnSpc>
              <a:spcBef>
                <a:spcPts val="0"/>
              </a:spcBef>
              <a:spcAft>
                <a:spcPts val="0"/>
              </a:spcAft>
              <a:buClr>
                <a:schemeClr val="dk1"/>
              </a:buClr>
              <a:buSzPct val="98862"/>
              <a:buFont typeface="Arial"/>
              <a:buChar char="•"/>
            </a:pPr>
            <a:r>
              <a:rPr lang="en-US" sz="2867" b="0" i="0" u="none" strike="noStrike" cap="none">
                <a:solidFill>
                  <a:schemeClr val="dk1"/>
                </a:solidFill>
                <a:latin typeface="Calibri"/>
                <a:ea typeface="Calibri"/>
                <a:cs typeface="Calibri"/>
                <a:sym typeface="Calibri"/>
              </a:rPr>
              <a:t>Evaluation timelines</a:t>
            </a:r>
          </a:p>
          <a:p>
            <a:pPr marL="742950" marR="0" lvl="1" indent="-285750" algn="l" rtl="0">
              <a:lnSpc>
                <a:spcPct val="90000"/>
              </a:lnSpc>
              <a:spcBef>
                <a:spcPts val="0"/>
              </a:spcBef>
              <a:spcAft>
                <a:spcPts val="0"/>
              </a:spcAft>
              <a:buClr>
                <a:schemeClr val="dk1"/>
              </a:buClr>
              <a:buSzPct val="98862"/>
              <a:buFont typeface="Arial"/>
              <a:buChar char="•"/>
            </a:pPr>
            <a:r>
              <a:rPr lang="en-US" sz="2867" b="0" i="0" u="none" strike="noStrike" cap="none">
                <a:solidFill>
                  <a:schemeClr val="dk1"/>
                </a:solidFill>
                <a:latin typeface="Calibri"/>
                <a:ea typeface="Calibri"/>
                <a:cs typeface="Calibri"/>
                <a:sym typeface="Calibri"/>
              </a:rPr>
              <a:t>CMS policies for the evaluation process</a:t>
            </a:r>
          </a:p>
          <a:p>
            <a:pPr marL="742950" marR="0" lvl="1" indent="-285750" algn="l" rtl="0">
              <a:lnSpc>
                <a:spcPct val="90000"/>
              </a:lnSpc>
              <a:spcBef>
                <a:spcPts val="0"/>
              </a:spcBef>
              <a:spcAft>
                <a:spcPts val="0"/>
              </a:spcAft>
              <a:buClr>
                <a:schemeClr val="dk1"/>
              </a:buClr>
              <a:buSzPct val="98862"/>
              <a:buFont typeface="Arial"/>
              <a:buChar char="•"/>
            </a:pPr>
            <a:r>
              <a:rPr lang="en-US" sz="2867" b="0" i="0" u="none" strike="noStrike" cap="none">
                <a:solidFill>
                  <a:schemeClr val="dk1"/>
                </a:solidFill>
                <a:latin typeface="Calibri"/>
                <a:ea typeface="Calibri"/>
                <a:cs typeface="Calibri"/>
                <a:sym typeface="Calibri"/>
              </a:rPr>
              <a:t>Minimum performance expectations</a:t>
            </a:r>
          </a:p>
          <a:p>
            <a:pPr marL="742950" marR="0" lvl="1" indent="-285750" algn="l" rtl="0">
              <a:lnSpc>
                <a:spcPct val="90000"/>
              </a:lnSpc>
              <a:spcBef>
                <a:spcPts val="0"/>
              </a:spcBef>
              <a:spcAft>
                <a:spcPts val="0"/>
              </a:spcAft>
              <a:buClr>
                <a:schemeClr val="dk1"/>
              </a:buClr>
              <a:buSzPct val="98862"/>
              <a:buFont typeface="Arial"/>
              <a:buChar char="•"/>
            </a:pPr>
            <a:r>
              <a:rPr lang="en-US" sz="2867" b="0" i="0" u="none" strike="noStrike" cap="none">
                <a:solidFill>
                  <a:schemeClr val="dk1"/>
                </a:solidFill>
                <a:latin typeface="Calibri"/>
                <a:ea typeface="Calibri"/>
                <a:cs typeface="Calibri"/>
                <a:sym typeface="Calibri"/>
              </a:rPr>
              <a:t>CMS Indicators for the Teacher Evaluation Rubric</a:t>
            </a:r>
          </a:p>
          <a:p>
            <a:pPr marL="342900" marR="0" lvl="0" indent="-342900" algn="l" rtl="0">
              <a:lnSpc>
                <a:spcPct val="90000"/>
              </a:lnSpc>
              <a:spcBef>
                <a:spcPts val="0"/>
              </a:spcBef>
              <a:spcAft>
                <a:spcPts val="0"/>
              </a:spcAft>
              <a:buClr>
                <a:schemeClr val="dk1"/>
              </a:buClr>
              <a:buSzPct val="25000"/>
              <a:buFont typeface="Arial"/>
              <a:buNone/>
            </a:pPr>
            <a:endParaRPr sz="2960" b="0" i="0" u="none" strike="noStrike" cap="none">
              <a:solidFill>
                <a:schemeClr val="dk1"/>
              </a:solidFill>
              <a:latin typeface="Calibri"/>
              <a:ea typeface="Calibri"/>
              <a:cs typeface="Calibri"/>
              <a:sym typeface="Calibri"/>
            </a:endParaRPr>
          </a:p>
        </p:txBody>
      </p:sp>
      <p:sp>
        <p:nvSpPr>
          <p:cNvPr id="208" name="Shape 208"/>
          <p:cNvSpPr txBox="1">
            <a:spLocks noGrp="1"/>
          </p:cNvSpPr>
          <p:nvPr>
            <p:ph type="sldNum" idx="12"/>
          </p:nvPr>
        </p:nvSpPr>
        <p:spPr>
          <a:xfrm>
            <a:off x="5059992" y="6365278"/>
            <a:ext cx="4084006"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a:solidFill>
                  <a:srgbClr val="888888"/>
                </a:solidFill>
                <a:latin typeface="Calibri"/>
                <a:ea typeface="Calibri"/>
                <a:cs typeface="Calibri"/>
                <a:sym typeface="Calibri"/>
              </a:rPr>
              <a:t>CMS Human Resources • 2014-15 • </a:t>
            </a:r>
            <a:fld id="{00000000-1234-1234-1234-123412341234}" type="slidenum">
              <a:rPr lang="en-US" sz="1200">
                <a:solidFill>
                  <a:srgbClr val="888888"/>
                </a:solidFill>
                <a:latin typeface="Calibri"/>
                <a:ea typeface="Calibri"/>
                <a:cs typeface="Calibri"/>
                <a:sym typeface="Calibri"/>
              </a:rPr>
              <a:t>12</a:t>
            </a:fld>
            <a:r>
              <a:rPr lang="en-US" sz="1200">
                <a:solidFill>
                  <a:srgbClr val="888888"/>
                </a:solidFill>
                <a:latin typeface="Calibri"/>
                <a:ea typeface="Calibri"/>
                <a:cs typeface="Calibri"/>
                <a:sym typeface="Calibri"/>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body" idx="1"/>
          </p:nvPr>
        </p:nvSpPr>
        <p:spPr>
          <a:xfrm>
            <a:off x="457200" y="1295400"/>
            <a:ext cx="8229600" cy="4800600"/>
          </a:xfrm>
          <a:prstGeom prst="rect">
            <a:avLst/>
          </a:prstGeom>
          <a:noFill/>
          <a:ln>
            <a:noFill/>
          </a:ln>
        </p:spPr>
        <p:txBody>
          <a:bodyPr lIns="91425" tIns="45700" rIns="91425" bIns="45700" anchor="t" anchorCtr="0">
            <a:noAutofit/>
          </a:bodyPr>
          <a:lstStyle/>
          <a:p>
            <a:pPr marL="0" marR="0" lvl="0" indent="0" algn="l" rtl="0">
              <a:lnSpc>
                <a:spcPct val="80000"/>
              </a:lnSpc>
              <a:spcBef>
                <a:spcPts val="0"/>
              </a:spcBef>
              <a:spcAft>
                <a:spcPts val="0"/>
              </a:spcAft>
              <a:buClr>
                <a:schemeClr val="dk1"/>
              </a:buClr>
              <a:buSzPct val="25000"/>
              <a:buFont typeface="Arial"/>
              <a:buNone/>
            </a:pPr>
            <a:r>
              <a:rPr lang="en-US" sz="2960" b="0" i="0" u="none" strike="noStrike" cap="none">
                <a:solidFill>
                  <a:schemeClr val="dk1"/>
                </a:solidFill>
                <a:latin typeface="Calibri"/>
                <a:ea typeface="Calibri"/>
                <a:cs typeface="Calibri"/>
                <a:sym typeface="Calibri"/>
              </a:rPr>
              <a:t>All evaluation activities will be completed in the MyTalent system:</a:t>
            </a:r>
          </a:p>
          <a:p>
            <a:pPr marL="342900" marR="0" lvl="0" indent="-342900" algn="l" rtl="0">
              <a:lnSpc>
                <a:spcPct val="80000"/>
              </a:lnSpc>
              <a:spcBef>
                <a:spcPts val="600"/>
              </a:spcBef>
              <a:spcAft>
                <a:spcPts val="0"/>
              </a:spcAft>
              <a:buClr>
                <a:schemeClr val="dk1"/>
              </a:buClr>
              <a:buSzPct val="25000"/>
              <a:buFont typeface="Arial"/>
              <a:buNone/>
            </a:pPr>
            <a:r>
              <a:rPr lang="en-US" sz="2960" b="0" i="0" u="sng" strike="noStrike" cap="none">
                <a:solidFill>
                  <a:schemeClr val="hlink"/>
                </a:solidFill>
                <a:latin typeface="Calibri"/>
                <a:ea typeface="Calibri"/>
                <a:cs typeface="Calibri"/>
                <a:sym typeface="Calibri"/>
                <a:hlinkClick r:id="rId3"/>
              </a:rPr>
              <a:t>https://cms.truenorthlogic.com</a:t>
            </a:r>
          </a:p>
          <a:p>
            <a:pPr marL="342900" marR="0" lvl="0" indent="-342900" algn="l" rtl="0">
              <a:lnSpc>
                <a:spcPct val="80000"/>
              </a:lnSpc>
              <a:spcBef>
                <a:spcPts val="600"/>
              </a:spcBef>
              <a:spcAft>
                <a:spcPts val="0"/>
              </a:spcAft>
              <a:buClr>
                <a:schemeClr val="dk1"/>
              </a:buClr>
              <a:buSzPct val="25000"/>
              <a:buFont typeface="Arial"/>
              <a:buNone/>
            </a:pPr>
            <a:endParaRPr sz="1480" b="0" i="1" u="none" strike="noStrike" cap="none">
              <a:solidFill>
                <a:schemeClr val="dk1"/>
              </a:solidFill>
              <a:latin typeface="Calibri"/>
              <a:ea typeface="Calibri"/>
              <a:cs typeface="Calibri"/>
              <a:sym typeface="Calibri"/>
            </a:endParaRPr>
          </a:p>
          <a:p>
            <a:pPr marL="342900" marR="0" lvl="0" indent="-342900" algn="l" rtl="0">
              <a:lnSpc>
                <a:spcPct val="80000"/>
              </a:lnSpc>
              <a:spcBef>
                <a:spcPts val="600"/>
              </a:spcBef>
              <a:spcAft>
                <a:spcPts val="0"/>
              </a:spcAft>
              <a:buClr>
                <a:schemeClr val="dk1"/>
              </a:buClr>
              <a:buSzPct val="98666"/>
              <a:buFont typeface="Arial"/>
              <a:buChar char="•"/>
            </a:pPr>
            <a:r>
              <a:rPr lang="en-US" sz="2960" b="1" i="0" u="none" strike="noStrike" cap="none">
                <a:solidFill>
                  <a:schemeClr val="dk1"/>
                </a:solidFill>
                <a:latin typeface="Calibri"/>
                <a:ea typeface="Calibri"/>
                <a:cs typeface="Calibri"/>
                <a:sym typeface="Calibri"/>
              </a:rPr>
              <a:t>Username: </a:t>
            </a:r>
            <a:r>
              <a:rPr lang="en-US" sz="2960" b="0" i="0" u="none" strike="noStrike" cap="none">
                <a:solidFill>
                  <a:schemeClr val="dk1"/>
                </a:solidFill>
                <a:latin typeface="Calibri"/>
                <a:ea typeface="Calibri"/>
                <a:cs typeface="Calibri"/>
                <a:sym typeface="Calibri"/>
              </a:rPr>
              <a:t>CMS email/network login</a:t>
            </a:r>
          </a:p>
          <a:p>
            <a:pPr marL="342900" marR="0" lvl="0" indent="-342900" algn="l" rtl="0">
              <a:lnSpc>
                <a:spcPct val="80000"/>
              </a:lnSpc>
              <a:spcBef>
                <a:spcPts val="1200"/>
              </a:spcBef>
              <a:spcAft>
                <a:spcPts val="0"/>
              </a:spcAft>
              <a:buClr>
                <a:schemeClr val="dk1"/>
              </a:buClr>
              <a:buSzPct val="98666"/>
              <a:buFont typeface="Arial"/>
              <a:buChar char="•"/>
            </a:pPr>
            <a:r>
              <a:rPr lang="en-US" sz="2960" b="1" i="0" u="none" strike="noStrike" cap="none">
                <a:solidFill>
                  <a:schemeClr val="dk1"/>
                </a:solidFill>
                <a:latin typeface="Calibri"/>
                <a:ea typeface="Calibri"/>
                <a:cs typeface="Calibri"/>
                <a:sym typeface="Calibri"/>
              </a:rPr>
              <a:t>Default Password: </a:t>
            </a:r>
            <a:r>
              <a:rPr lang="en-US" sz="2960" b="0" i="0" u="none" strike="noStrike" cap="none">
                <a:solidFill>
                  <a:schemeClr val="dk1"/>
                </a:solidFill>
                <a:latin typeface="Calibri"/>
                <a:ea typeface="Calibri"/>
                <a:cs typeface="Calibri"/>
                <a:sym typeface="Calibri"/>
              </a:rPr>
              <a:t>Cm$##### (# = last 5 digits of user’s social security number</a:t>
            </a:r>
          </a:p>
          <a:p>
            <a:pPr marL="0" marR="0" lvl="0" indent="0" algn="l" rtl="0">
              <a:lnSpc>
                <a:spcPct val="80000"/>
              </a:lnSpc>
              <a:spcBef>
                <a:spcPts val="600"/>
              </a:spcBef>
              <a:spcAft>
                <a:spcPts val="0"/>
              </a:spcAft>
              <a:buClr>
                <a:schemeClr val="dk1"/>
              </a:buClr>
              <a:buSzPct val="25000"/>
              <a:buFont typeface="Arial"/>
              <a:buNone/>
            </a:pPr>
            <a:endParaRPr sz="2960" b="0" i="0" u="none" strike="noStrike" cap="none">
              <a:solidFill>
                <a:schemeClr val="dk1"/>
              </a:solidFill>
              <a:latin typeface="Calibri"/>
              <a:ea typeface="Calibri"/>
              <a:cs typeface="Calibri"/>
              <a:sym typeface="Calibri"/>
            </a:endParaRPr>
          </a:p>
          <a:p>
            <a:pPr marL="0" marR="0" lvl="0" indent="0" algn="l" rtl="0">
              <a:lnSpc>
                <a:spcPct val="80000"/>
              </a:lnSpc>
              <a:spcBef>
                <a:spcPts val="600"/>
              </a:spcBef>
              <a:spcAft>
                <a:spcPts val="0"/>
              </a:spcAft>
              <a:buClr>
                <a:schemeClr val="dk1"/>
              </a:buClr>
              <a:buSzPct val="25000"/>
              <a:buFont typeface="Arial"/>
              <a:buNone/>
            </a:pPr>
            <a:r>
              <a:rPr lang="en-US" sz="2960" b="0" i="0" u="none" strike="noStrike" cap="none">
                <a:solidFill>
                  <a:schemeClr val="dk1"/>
                </a:solidFill>
                <a:latin typeface="Calibri"/>
                <a:ea typeface="Calibri"/>
                <a:cs typeface="Calibri"/>
                <a:sym typeface="Calibri"/>
              </a:rPr>
              <a:t>After the initial login, users will be prompted to change the password to one that is easier to remember and more secure.</a:t>
            </a:r>
          </a:p>
          <a:p>
            <a:pPr marL="0" marR="0" lvl="0" indent="0" algn="l" rtl="0">
              <a:lnSpc>
                <a:spcPct val="80000"/>
              </a:lnSpc>
              <a:spcBef>
                <a:spcPts val="600"/>
              </a:spcBef>
              <a:spcAft>
                <a:spcPts val="0"/>
              </a:spcAft>
              <a:buClr>
                <a:schemeClr val="dk1"/>
              </a:buClr>
              <a:buSzPct val="25000"/>
              <a:buFont typeface="Arial"/>
              <a:buNone/>
            </a:pPr>
            <a:endParaRPr sz="2960" b="0" i="0" u="none" strike="noStrike" cap="none">
              <a:solidFill>
                <a:schemeClr val="dk1"/>
              </a:solidFill>
              <a:latin typeface="Calibri"/>
              <a:ea typeface="Calibri"/>
              <a:cs typeface="Calibri"/>
              <a:sym typeface="Calibri"/>
            </a:endParaRPr>
          </a:p>
          <a:p>
            <a:pPr marL="342900" marR="0" lvl="0" indent="-342900" algn="l" rtl="0">
              <a:lnSpc>
                <a:spcPct val="80000"/>
              </a:lnSpc>
              <a:spcBef>
                <a:spcPts val="600"/>
              </a:spcBef>
              <a:spcAft>
                <a:spcPts val="0"/>
              </a:spcAft>
              <a:buClr>
                <a:schemeClr val="dk1"/>
              </a:buClr>
              <a:buSzPct val="98666"/>
              <a:buFont typeface="Arial"/>
              <a:buNone/>
            </a:pPr>
            <a:endParaRPr sz="2960" b="0" i="0" u="none" strike="noStrike" cap="none">
              <a:solidFill>
                <a:schemeClr val="dk1"/>
              </a:solidFill>
              <a:latin typeface="Calibri"/>
              <a:ea typeface="Calibri"/>
              <a:cs typeface="Calibri"/>
              <a:sym typeface="Calibri"/>
            </a:endParaRPr>
          </a:p>
        </p:txBody>
      </p:sp>
      <p:sp>
        <p:nvSpPr>
          <p:cNvPr id="97" name="Shape 97"/>
          <p:cNvSpPr txBox="1">
            <a:spLocks noGrp="1"/>
          </p:cNvSpPr>
          <p:nvPr>
            <p:ph type="sldNum" idx="12"/>
          </p:nvPr>
        </p:nvSpPr>
        <p:spPr>
          <a:xfrm>
            <a:off x="5059992" y="6365278"/>
            <a:ext cx="4084006"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CMS Human Resources • 2014-15 • </a:t>
            </a:r>
            <a:fld id="{00000000-1234-1234-1234-123412341234}" type="slidenum">
              <a:rPr lang="en-US" sz="1200" b="0" i="0" u="none" strike="noStrike" cap="none">
                <a:solidFill>
                  <a:srgbClr val="888888"/>
                </a:solidFill>
                <a:latin typeface="Calibri"/>
                <a:ea typeface="Calibri"/>
                <a:cs typeface="Calibri"/>
                <a:sym typeface="Calibri"/>
              </a:rPr>
              <a:t>2</a:t>
            </a:fld>
            <a:r>
              <a:rPr lang="en-US" sz="1200" b="0" i="0" u="none" strike="noStrike" cap="none">
                <a:solidFill>
                  <a:srgbClr val="888888"/>
                </a:solidFill>
                <a:latin typeface="Calibri"/>
                <a:ea typeface="Calibri"/>
                <a:cs typeface="Calibri"/>
                <a:sym typeface="Calibri"/>
              </a:rPr>
              <a:t>  </a:t>
            </a:r>
          </a:p>
        </p:txBody>
      </p:sp>
      <p:sp>
        <p:nvSpPr>
          <p:cNvPr id="98" name="Shape 98"/>
          <p:cNvSpPr txBox="1">
            <a:spLocks noGrp="1"/>
          </p:cNvSpPr>
          <p:nvPr>
            <p:ph type="title"/>
          </p:nvPr>
        </p:nvSpPr>
        <p:spPr>
          <a:xfrm>
            <a:off x="0" y="182880"/>
            <a:ext cx="9144000" cy="9144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1" i="0" u="none" strike="noStrike" cap="none">
                <a:solidFill>
                  <a:schemeClr val="dk1"/>
                </a:solidFill>
                <a:latin typeface="Calibri"/>
                <a:ea typeface="Calibri"/>
                <a:cs typeface="Calibri"/>
                <a:sym typeface="Calibri"/>
              </a:rPr>
              <a:t>MyTalent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0" y="228600"/>
            <a:ext cx="9144000" cy="9144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1" i="0" u="none" strike="noStrike" cap="none">
                <a:solidFill>
                  <a:schemeClr val="dk1"/>
                </a:solidFill>
                <a:latin typeface="Calibri"/>
                <a:ea typeface="Calibri"/>
                <a:cs typeface="Calibri"/>
                <a:sym typeface="Calibri"/>
              </a:rPr>
              <a:t>NCEES?</a:t>
            </a:r>
          </a:p>
        </p:txBody>
      </p:sp>
      <p:sp>
        <p:nvSpPr>
          <p:cNvPr id="104" name="Shape 104"/>
          <p:cNvSpPr txBox="1"/>
          <p:nvPr/>
        </p:nvSpPr>
        <p:spPr>
          <a:xfrm>
            <a:off x="2895600" y="1143000"/>
            <a:ext cx="4953000" cy="120032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600" b="1" i="0" u="none" strike="noStrike" cap="none">
                <a:solidFill>
                  <a:schemeClr val="dk1"/>
                </a:solidFill>
                <a:latin typeface="Calibri"/>
                <a:ea typeface="Calibri"/>
                <a:cs typeface="Calibri"/>
                <a:sym typeface="Calibri"/>
              </a:rPr>
              <a:t>What is NCEES?</a:t>
            </a:r>
          </a:p>
          <a:p>
            <a:pPr marL="0" marR="0" lvl="0" indent="0" algn="l" rtl="0">
              <a:spcBef>
                <a:spcPts val="0"/>
              </a:spcBef>
              <a:buSzPct val="25000"/>
              <a:buNone/>
            </a:pPr>
            <a:r>
              <a:rPr lang="en-US" sz="2200">
                <a:solidFill>
                  <a:schemeClr val="dk1"/>
                </a:solidFill>
                <a:latin typeface="Calibri"/>
                <a:ea typeface="Calibri"/>
                <a:cs typeface="Calibri"/>
                <a:sym typeface="Calibri"/>
              </a:rPr>
              <a:t>NCEES is an acronym for North Carolina Educator Evaluation System</a:t>
            </a:r>
            <a:r>
              <a:rPr lang="en-US" sz="2400">
                <a:solidFill>
                  <a:schemeClr val="dk1"/>
                </a:solidFill>
                <a:latin typeface="Calibri"/>
                <a:ea typeface="Calibri"/>
                <a:cs typeface="Calibri"/>
                <a:sym typeface="Calibri"/>
              </a:rPr>
              <a:t>. </a:t>
            </a:r>
          </a:p>
        </p:txBody>
      </p:sp>
      <p:grpSp>
        <p:nvGrpSpPr>
          <p:cNvPr id="105" name="Shape 105"/>
          <p:cNvGrpSpPr/>
          <p:nvPr/>
        </p:nvGrpSpPr>
        <p:grpSpPr>
          <a:xfrm>
            <a:off x="609600" y="2286000"/>
            <a:ext cx="7848599" cy="3124199"/>
            <a:chOff x="685800" y="2514600"/>
            <a:chExt cx="7848599" cy="3124199"/>
          </a:xfrm>
        </p:grpSpPr>
        <p:sp>
          <p:nvSpPr>
            <p:cNvPr id="106" name="Shape 106"/>
            <p:cNvSpPr txBox="1"/>
            <p:nvPr/>
          </p:nvSpPr>
          <p:spPr>
            <a:xfrm>
              <a:off x="685800" y="2514600"/>
              <a:ext cx="7848599" cy="155427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600" b="1">
                  <a:solidFill>
                    <a:schemeClr val="dk1"/>
                  </a:solidFill>
                  <a:latin typeface="Calibri"/>
                  <a:ea typeface="Calibri"/>
                  <a:cs typeface="Calibri"/>
                  <a:sym typeface="Calibri"/>
                </a:rPr>
                <a:t>Which positions follow a NCEES process?</a:t>
              </a:r>
            </a:p>
            <a:p>
              <a:pPr marL="344488" marR="0" lvl="0" indent="-344488" algn="l" rtl="0">
                <a:spcBef>
                  <a:spcPts val="0"/>
                </a:spcBef>
                <a:spcAft>
                  <a:spcPts val="0"/>
                </a:spcAft>
                <a:buClr>
                  <a:schemeClr val="dk1"/>
                </a:buClr>
                <a:buSzPct val="100000"/>
                <a:buFont typeface="Arial"/>
                <a:buChar char="•"/>
              </a:pPr>
              <a:r>
                <a:rPr lang="en-US" sz="2200">
                  <a:solidFill>
                    <a:schemeClr val="dk1"/>
                  </a:solidFill>
                  <a:latin typeface="Calibri"/>
                  <a:ea typeface="Calibri"/>
                  <a:cs typeface="Calibri"/>
                  <a:sym typeface="Calibri"/>
                </a:rPr>
                <a:t>All classroom teachers</a:t>
              </a:r>
            </a:p>
            <a:p>
              <a:pPr marL="344488" marR="0" lvl="0" indent="-344488" algn="l" rtl="0">
                <a:spcBef>
                  <a:spcPts val="600"/>
                </a:spcBef>
                <a:spcAft>
                  <a:spcPts val="0"/>
                </a:spcAft>
                <a:buSzPct val="25000"/>
                <a:buNone/>
              </a:pPr>
              <a:r>
                <a:rPr lang="en-US" sz="2400">
                  <a:solidFill>
                    <a:schemeClr val="dk1"/>
                  </a:solidFill>
                  <a:latin typeface="Calibri"/>
                  <a:ea typeface="Calibri"/>
                  <a:cs typeface="Calibri"/>
                  <a:sym typeface="Calibri"/>
                </a:rPr>
                <a:t>And these licensed support staff positions:</a:t>
              </a:r>
              <a:r>
                <a:rPr lang="en-US" sz="2200">
                  <a:solidFill>
                    <a:schemeClr val="dk1"/>
                  </a:solidFill>
                  <a:latin typeface="Calibri"/>
                  <a:ea typeface="Calibri"/>
                  <a:cs typeface="Calibri"/>
                  <a:sym typeface="Calibri"/>
                </a:rPr>
                <a:t>	</a:t>
              </a:r>
              <a:r>
                <a:rPr lang="en-US" sz="1800">
                  <a:solidFill>
                    <a:schemeClr val="dk1"/>
                  </a:solidFill>
                  <a:latin typeface="Calibri"/>
                  <a:ea typeface="Calibri"/>
                  <a:cs typeface="Calibri"/>
                  <a:sym typeface="Calibri"/>
                </a:rPr>
                <a:t>			</a:t>
              </a:r>
            </a:p>
          </p:txBody>
        </p:sp>
        <p:sp>
          <p:nvSpPr>
            <p:cNvPr id="107" name="Shape 107"/>
            <p:cNvSpPr txBox="1"/>
            <p:nvPr/>
          </p:nvSpPr>
          <p:spPr>
            <a:xfrm>
              <a:off x="685800" y="3788225"/>
              <a:ext cx="7848599" cy="1850574"/>
            </a:xfrm>
            <a:prstGeom prst="rect">
              <a:avLst/>
            </a:prstGeom>
            <a:noFill/>
            <a:ln>
              <a:noFill/>
            </a:ln>
          </p:spPr>
          <p:txBody>
            <a:bodyPr lIns="91425" tIns="45700" rIns="91425" bIns="45700" anchor="t" anchorCtr="0">
              <a:noAutofit/>
            </a:bodyPr>
            <a:lstStyle/>
            <a:p>
              <a:pPr marL="344488" marR="0" lvl="0" indent="-344488" algn="l" rtl="0">
                <a:spcBef>
                  <a:spcPts val="0"/>
                </a:spcBef>
                <a:buClr>
                  <a:schemeClr val="dk1"/>
                </a:buClr>
                <a:buSzPct val="100000"/>
                <a:buFont typeface="Arial"/>
                <a:buChar char="•"/>
              </a:pPr>
              <a:r>
                <a:rPr lang="en-US" sz="2200">
                  <a:solidFill>
                    <a:schemeClr val="dk1"/>
                  </a:solidFill>
                  <a:latin typeface="Calibri"/>
                  <a:ea typeface="Calibri"/>
                  <a:cs typeface="Calibri"/>
                  <a:sym typeface="Calibri"/>
                </a:rPr>
                <a:t>Media coordinators (specialists)</a:t>
              </a:r>
            </a:p>
            <a:p>
              <a:pPr marL="344488" marR="0" lvl="0" indent="-344488" algn="l" rtl="0">
                <a:spcBef>
                  <a:spcPts val="0"/>
                </a:spcBef>
                <a:buClr>
                  <a:schemeClr val="dk1"/>
                </a:buClr>
                <a:buSzPct val="100000"/>
                <a:buFont typeface="Arial"/>
                <a:buChar char="•"/>
              </a:pPr>
              <a:r>
                <a:rPr lang="en-US" sz="2200">
                  <a:solidFill>
                    <a:schemeClr val="dk1"/>
                  </a:solidFill>
                  <a:latin typeface="Calibri"/>
                  <a:ea typeface="Calibri"/>
                  <a:cs typeface="Calibri"/>
                  <a:sym typeface="Calibri"/>
                </a:rPr>
                <a:t>School counselors</a:t>
              </a:r>
            </a:p>
            <a:p>
              <a:pPr marL="344488" marR="0" lvl="0" indent="-344488" algn="l" rtl="0">
                <a:spcBef>
                  <a:spcPts val="0"/>
                </a:spcBef>
                <a:buClr>
                  <a:schemeClr val="dk1"/>
                </a:buClr>
                <a:buSzPct val="100000"/>
                <a:buFont typeface="Arial"/>
                <a:buChar char="•"/>
              </a:pPr>
              <a:r>
                <a:rPr lang="en-US" sz="2200">
                  <a:solidFill>
                    <a:schemeClr val="dk1"/>
                  </a:solidFill>
                  <a:latin typeface="Calibri"/>
                  <a:ea typeface="Calibri"/>
                  <a:cs typeface="Calibri"/>
                  <a:sym typeface="Calibri"/>
                </a:rPr>
                <a:t>School social workers</a:t>
              </a:r>
            </a:p>
            <a:p>
              <a:pPr marL="344488" marR="0" lvl="0" indent="-344488" algn="l" rtl="0">
                <a:spcBef>
                  <a:spcPts val="0"/>
                </a:spcBef>
                <a:buClr>
                  <a:schemeClr val="dk1"/>
                </a:buClr>
                <a:buSzPct val="100000"/>
                <a:buFont typeface="Arial"/>
                <a:buChar char="•"/>
              </a:pPr>
              <a:r>
                <a:rPr lang="en-US" sz="2200">
                  <a:solidFill>
                    <a:schemeClr val="dk1"/>
                  </a:solidFill>
                  <a:latin typeface="Calibri"/>
                  <a:ea typeface="Calibri"/>
                  <a:cs typeface="Calibri"/>
                  <a:sym typeface="Calibri"/>
                </a:rPr>
                <a:t>School psychologists</a:t>
              </a:r>
            </a:p>
            <a:p>
              <a:pPr marL="344488" marR="0" lvl="0" indent="-344488" algn="l" rtl="0">
                <a:spcBef>
                  <a:spcPts val="0"/>
                </a:spcBef>
                <a:buClr>
                  <a:schemeClr val="dk1"/>
                </a:buClr>
                <a:buSzPct val="100000"/>
                <a:buFont typeface="Arial"/>
                <a:buChar char="•"/>
              </a:pPr>
              <a:r>
                <a:rPr lang="en-US" sz="2200">
                  <a:solidFill>
                    <a:schemeClr val="dk1"/>
                  </a:solidFill>
                  <a:latin typeface="Calibri"/>
                  <a:ea typeface="Calibri"/>
                  <a:cs typeface="Calibri"/>
                  <a:sym typeface="Calibri"/>
                </a:rPr>
                <a:t>Instructional Technology Facilitators</a:t>
              </a:r>
            </a:p>
            <a:p>
              <a:pPr marL="344488" marR="0" lvl="0" indent="-344488" algn="l" rtl="0">
                <a:spcBef>
                  <a:spcPts val="0"/>
                </a:spcBef>
                <a:buClr>
                  <a:schemeClr val="dk1"/>
                </a:buClr>
                <a:buSzPct val="100000"/>
                <a:buFont typeface="Arial"/>
                <a:buChar char="•"/>
              </a:pPr>
              <a:r>
                <a:rPr lang="en-US" sz="2200">
                  <a:solidFill>
                    <a:schemeClr val="dk1"/>
                  </a:solidFill>
                  <a:latin typeface="Calibri"/>
                  <a:ea typeface="Calibri"/>
                  <a:cs typeface="Calibri"/>
                  <a:sym typeface="Calibri"/>
                </a:rPr>
                <a:t>Speech-Language Pathologists</a:t>
              </a:r>
            </a:p>
            <a:p>
              <a:pPr marL="344488" marR="0" lvl="0" indent="-344488" algn="l" rtl="0">
                <a:spcBef>
                  <a:spcPts val="0"/>
                </a:spcBef>
                <a:buClr>
                  <a:schemeClr val="dk1"/>
                </a:buClr>
                <a:buSzPct val="100000"/>
                <a:buFont typeface="Arial"/>
                <a:buChar char="•"/>
              </a:pPr>
              <a:r>
                <a:rPr lang="en-US" sz="2200">
                  <a:solidFill>
                    <a:schemeClr val="dk1"/>
                  </a:solidFill>
                  <a:latin typeface="Calibri"/>
                  <a:ea typeface="Calibri"/>
                  <a:cs typeface="Calibri"/>
                  <a:sym typeface="Calibri"/>
                </a:rPr>
                <a:t>Occupational Therapists</a:t>
              </a:r>
            </a:p>
            <a:p>
              <a:pPr marL="344488" marR="0" lvl="0" indent="-344488" algn="l" rtl="0">
                <a:spcBef>
                  <a:spcPts val="0"/>
                </a:spcBef>
                <a:buClr>
                  <a:schemeClr val="dk1"/>
                </a:buClr>
                <a:buSzPct val="100000"/>
                <a:buFont typeface="Arial"/>
                <a:buChar char="•"/>
              </a:pPr>
              <a:r>
                <a:rPr lang="en-US" sz="2200">
                  <a:solidFill>
                    <a:schemeClr val="dk1"/>
                  </a:solidFill>
                  <a:latin typeface="Calibri"/>
                  <a:ea typeface="Calibri"/>
                  <a:cs typeface="Calibri"/>
                  <a:sym typeface="Calibri"/>
                </a:rPr>
                <a:t>Physical Therapists</a:t>
              </a:r>
            </a:p>
          </p:txBody>
        </p:sp>
      </p:grpSp>
      <p:pic>
        <p:nvPicPr>
          <p:cNvPr id="108" name="Shape 108" descr="C:\Documents and Settings\e.dillard\Local Settings\Temporary Internet Files\Content.IE5\WKUIAWD7\MC900383550[1].wmf"/>
          <p:cNvPicPr preferRelativeResize="0"/>
          <p:nvPr/>
        </p:nvPicPr>
        <p:blipFill rotWithShape="1">
          <a:blip r:embed="rId3">
            <a:alphaModFix/>
          </a:blip>
          <a:srcRect/>
          <a:stretch/>
        </p:blipFill>
        <p:spPr>
          <a:xfrm>
            <a:off x="1402275" y="152401"/>
            <a:ext cx="1003493" cy="2209799"/>
          </a:xfrm>
          <a:prstGeom prst="rect">
            <a:avLst/>
          </a:prstGeom>
          <a:noFill/>
          <a:ln>
            <a:noFill/>
          </a:ln>
        </p:spPr>
      </p:pic>
      <p:sp>
        <p:nvSpPr>
          <p:cNvPr id="109" name="Shape 109"/>
          <p:cNvSpPr txBox="1"/>
          <p:nvPr/>
        </p:nvSpPr>
        <p:spPr>
          <a:xfrm>
            <a:off x="914400" y="5265717"/>
            <a:ext cx="7848599" cy="769441"/>
          </a:xfrm>
          <a:prstGeom prst="rect">
            <a:avLst/>
          </a:prstGeom>
          <a:solidFill>
            <a:schemeClr val="lt1"/>
          </a:solidFill>
          <a:ln>
            <a:noFill/>
          </a:ln>
        </p:spPr>
        <p:txBody>
          <a:bodyPr lIns="91425" tIns="45700" rIns="91425" bIns="45700" anchor="t" anchorCtr="0">
            <a:noAutofit/>
          </a:bodyPr>
          <a:lstStyle/>
          <a:p>
            <a:pPr marL="344488" marR="0" lvl="0" indent="-344488" algn="l" rtl="0">
              <a:spcBef>
                <a:spcPts val="0"/>
              </a:spcBef>
              <a:buClr>
                <a:schemeClr val="dk1"/>
              </a:buClr>
              <a:buSzPct val="100000"/>
              <a:buFont typeface="Arial"/>
              <a:buChar char="•"/>
            </a:pPr>
            <a:r>
              <a:rPr lang="en-US" sz="2200">
                <a:solidFill>
                  <a:schemeClr val="dk1"/>
                </a:solidFill>
                <a:latin typeface="Calibri"/>
                <a:ea typeface="Calibri"/>
                <a:cs typeface="Calibri"/>
                <a:sym typeface="Calibri"/>
              </a:rPr>
              <a:t>Career Development Coordinators/Academy Coordinators</a:t>
            </a:r>
          </a:p>
          <a:p>
            <a:pPr marL="344488" marR="0" lvl="0" indent="-344488" algn="l" rtl="0">
              <a:spcBef>
                <a:spcPts val="0"/>
              </a:spcBef>
              <a:buClr>
                <a:schemeClr val="dk1"/>
              </a:buClr>
              <a:buSzPct val="100000"/>
              <a:buFont typeface="Arial"/>
              <a:buChar char="•"/>
            </a:pPr>
            <a:r>
              <a:rPr lang="en-US" sz="2200">
                <a:solidFill>
                  <a:schemeClr val="dk1"/>
                </a:solidFill>
                <a:latin typeface="Calibri"/>
                <a:ea typeface="Calibri"/>
                <a:cs typeface="Calibri"/>
                <a:sym typeface="Calibri"/>
              </a:rPr>
              <a:t>Teacher Leadership Specialists (specified dept. positions only)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533400" y="381000"/>
            <a:ext cx="8077199" cy="1219199"/>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959" b="1" i="0" u="none" strike="noStrike" cap="none">
                <a:solidFill>
                  <a:schemeClr val="dk1"/>
                </a:solidFill>
                <a:latin typeface="Calibri"/>
                <a:ea typeface="Calibri"/>
                <a:cs typeface="Calibri"/>
                <a:sym typeface="Calibri"/>
              </a:rPr>
              <a:t>       NCEES Evaluation Process Cycle</a:t>
            </a:r>
          </a:p>
        </p:txBody>
      </p:sp>
      <p:pic>
        <p:nvPicPr>
          <p:cNvPr id="115" name="Shape 115"/>
          <p:cNvPicPr preferRelativeResize="0">
            <a:picLocks noGrp="1"/>
          </p:cNvPicPr>
          <p:nvPr>
            <p:ph type="body" idx="1"/>
          </p:nvPr>
        </p:nvPicPr>
        <p:blipFill rotWithShape="1">
          <a:blip r:embed="rId3">
            <a:alphaModFix/>
          </a:blip>
          <a:srcRect/>
          <a:stretch/>
        </p:blipFill>
        <p:spPr>
          <a:xfrm>
            <a:off x="1676400" y="1524000"/>
            <a:ext cx="5276849" cy="442594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p:nvPr/>
        </p:nvSpPr>
        <p:spPr>
          <a:xfrm>
            <a:off x="2590800" y="914400"/>
            <a:ext cx="3962399" cy="1723549"/>
          </a:xfrm>
          <a:prstGeom prst="rect">
            <a:avLst/>
          </a:prstGeom>
          <a:solidFill>
            <a:srgbClr val="99FF99"/>
          </a:solidFill>
          <a:ln w="38100" cap="flat" cmpd="sng">
            <a:solidFill>
              <a:srgbClr val="00B050"/>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SzPct val="25000"/>
              <a:buNone/>
            </a:pPr>
            <a:r>
              <a:rPr lang="en-US" sz="1600" b="1">
                <a:solidFill>
                  <a:schemeClr val="dk1"/>
                </a:solidFill>
                <a:latin typeface="Calibri"/>
                <a:ea typeface="Calibri"/>
                <a:cs typeface="Calibri"/>
                <a:sym typeface="Calibri"/>
              </a:rPr>
              <a:t>Training</a:t>
            </a:r>
          </a:p>
          <a:p>
            <a:pPr marL="0" marR="0" lvl="0" indent="0" algn="l" rtl="0">
              <a:spcBef>
                <a:spcPts val="0"/>
              </a:spcBef>
              <a:buSzPct val="25000"/>
              <a:buNone/>
            </a:pPr>
            <a:r>
              <a:rPr lang="en-US" sz="1500">
                <a:solidFill>
                  <a:schemeClr val="dk1"/>
                </a:solidFill>
                <a:latin typeface="Calibri"/>
                <a:ea typeface="Calibri"/>
                <a:cs typeface="Calibri"/>
                <a:sym typeface="Calibri"/>
              </a:rPr>
              <a:t>Before participating in the evaluation process, all  teachers, principals and peer evaluators must complete training on the evaluation process. Online courses for teachers and licensed support staff are available in the Professional Learning module in MyTalent.</a:t>
            </a:r>
          </a:p>
        </p:txBody>
      </p:sp>
      <p:sp>
        <p:nvSpPr>
          <p:cNvPr id="122" name="Shape 122"/>
          <p:cNvSpPr txBox="1">
            <a:spLocks noGrp="1"/>
          </p:cNvSpPr>
          <p:nvPr>
            <p:ph type="body" idx="1"/>
          </p:nvPr>
        </p:nvSpPr>
        <p:spPr>
          <a:xfrm>
            <a:off x="213750" y="2928250"/>
            <a:ext cx="5638800" cy="2502725"/>
          </a:xfrm>
          <a:prstGeom prst="rect">
            <a:avLst/>
          </a:prstGeom>
          <a:solidFill>
            <a:srgbClr val="99FF99"/>
          </a:solidFill>
          <a:ln w="38100" cap="flat" cmpd="sng">
            <a:solidFill>
              <a:srgbClr val="00B050"/>
            </a:solidFill>
            <a:prstDash val="solid"/>
            <a:round/>
            <a:headEnd type="none" w="med" len="med"/>
            <a:tailEnd type="none" w="med" len="med"/>
          </a:ln>
        </p:spPr>
        <p:txBody>
          <a:bodyPr lIns="91425" tIns="45700" rIns="91425" bIns="45700" anchor="t" anchorCtr="0">
            <a:noAutofit/>
          </a:bodyPr>
          <a:lstStyle/>
          <a:p>
            <a:pPr marL="342900" marR="0" lvl="0" indent="-342900" algn="l" rtl="0">
              <a:lnSpc>
                <a:spcPct val="90000"/>
              </a:lnSpc>
              <a:spcBef>
                <a:spcPts val="0"/>
              </a:spcBef>
              <a:spcAft>
                <a:spcPts val="0"/>
              </a:spcAft>
              <a:buClr>
                <a:schemeClr val="dk1"/>
              </a:buClr>
              <a:buSzPct val="25000"/>
              <a:buFont typeface="Arial"/>
              <a:buNone/>
            </a:pPr>
            <a:r>
              <a:rPr lang="en-US" sz="1600" b="1" i="0" u="none" strike="noStrike" cap="none">
                <a:solidFill>
                  <a:schemeClr val="dk1"/>
                </a:solidFill>
                <a:latin typeface="Calibri"/>
                <a:ea typeface="Calibri"/>
                <a:cs typeface="Calibri"/>
                <a:sym typeface="Calibri"/>
              </a:rPr>
              <a:t>Orientation</a:t>
            </a:r>
          </a:p>
          <a:p>
            <a:pPr marL="0" marR="0" lvl="0" indent="0" algn="l" rtl="0">
              <a:lnSpc>
                <a:spcPct val="90000"/>
              </a:lnSpc>
              <a:spcBef>
                <a:spcPts val="600"/>
              </a:spcBef>
              <a:spcAft>
                <a:spcPts val="0"/>
              </a:spcAft>
              <a:buClr>
                <a:schemeClr val="dk1"/>
              </a:buClr>
              <a:buSzPct val="25000"/>
              <a:buFont typeface="Arial"/>
              <a:buNone/>
            </a:pPr>
            <a:r>
              <a:rPr lang="en-US" sz="1500" b="0" i="0" u="none" strike="noStrike" cap="none">
                <a:solidFill>
                  <a:schemeClr val="dk1"/>
                </a:solidFill>
                <a:latin typeface="Calibri"/>
                <a:ea typeface="Calibri"/>
                <a:cs typeface="Calibri"/>
                <a:sym typeface="Calibri"/>
              </a:rPr>
              <a:t>Within two weeks (10 business days) of employee’s first day, the principal/supervisor will provide an orientation to the evaluation process and access to these materials*:</a:t>
            </a:r>
          </a:p>
          <a:p>
            <a:pPr marL="342900" marR="0" lvl="0" indent="-342900" algn="l" rtl="0">
              <a:lnSpc>
                <a:spcPct val="90000"/>
              </a:lnSpc>
              <a:spcBef>
                <a:spcPts val="600"/>
              </a:spcBef>
              <a:spcAft>
                <a:spcPts val="0"/>
              </a:spcAft>
              <a:buClr>
                <a:schemeClr val="dk1"/>
              </a:buClr>
              <a:buSzPct val="100000"/>
              <a:buFont typeface="Calibri"/>
              <a:buAutoNum type="arabicPeriod"/>
            </a:pPr>
            <a:r>
              <a:rPr lang="en-US" sz="1500" b="0" i="0" u="none" strike="noStrike" cap="none">
                <a:solidFill>
                  <a:schemeClr val="dk1"/>
                </a:solidFill>
                <a:latin typeface="Calibri"/>
                <a:ea typeface="Calibri"/>
                <a:cs typeface="Calibri"/>
                <a:sym typeface="Calibri"/>
              </a:rPr>
              <a:t>Evaluation rubric for the employee’s position</a:t>
            </a:r>
          </a:p>
          <a:p>
            <a:pPr marL="342900" marR="0" lvl="0" indent="-342900" algn="l" rtl="0">
              <a:lnSpc>
                <a:spcPct val="80000"/>
              </a:lnSpc>
              <a:spcBef>
                <a:spcPts val="600"/>
              </a:spcBef>
              <a:spcAft>
                <a:spcPts val="0"/>
              </a:spcAft>
              <a:buClr>
                <a:schemeClr val="dk1"/>
              </a:buClr>
              <a:buSzPct val="100000"/>
              <a:buFont typeface="Calibri"/>
              <a:buAutoNum type="arabicPeriod"/>
            </a:pPr>
            <a:r>
              <a:rPr lang="en-US" sz="1500" b="0" i="0" u="none" strike="noStrike" cap="none">
                <a:solidFill>
                  <a:schemeClr val="dk1"/>
                </a:solidFill>
                <a:latin typeface="Calibri"/>
                <a:ea typeface="Calibri"/>
                <a:cs typeface="Calibri"/>
                <a:sym typeface="Calibri"/>
              </a:rPr>
              <a:t>Local (Policy GCO) and state teacher/support staff evaluation policy (ID Number: TCP-C-004) </a:t>
            </a:r>
          </a:p>
          <a:p>
            <a:pPr marL="342900" marR="0" lvl="0" indent="-342900" algn="l" rtl="0">
              <a:lnSpc>
                <a:spcPct val="90000"/>
              </a:lnSpc>
              <a:spcBef>
                <a:spcPts val="600"/>
              </a:spcBef>
              <a:spcAft>
                <a:spcPts val="0"/>
              </a:spcAft>
              <a:buClr>
                <a:schemeClr val="dk1"/>
              </a:buClr>
              <a:buSzPct val="100000"/>
              <a:buFont typeface="Calibri"/>
              <a:buAutoNum type="arabicPeriod"/>
            </a:pPr>
            <a:r>
              <a:rPr lang="en-US" sz="1500" b="0" i="0" u="none" strike="noStrike" cap="none">
                <a:solidFill>
                  <a:schemeClr val="dk1"/>
                </a:solidFill>
                <a:latin typeface="Calibri"/>
                <a:ea typeface="Calibri"/>
                <a:cs typeface="Calibri"/>
                <a:sym typeface="Calibri"/>
              </a:rPr>
              <a:t>Schedule for completing evaluation process</a:t>
            </a:r>
          </a:p>
          <a:p>
            <a:pPr marL="342900" marR="0" lvl="0" indent="-342900" algn="l" rtl="0">
              <a:lnSpc>
                <a:spcPct val="90000"/>
              </a:lnSpc>
              <a:spcBef>
                <a:spcPts val="600"/>
              </a:spcBef>
              <a:spcAft>
                <a:spcPts val="0"/>
              </a:spcAft>
              <a:buClr>
                <a:schemeClr val="dk1"/>
              </a:buClr>
              <a:buSzPct val="100000"/>
              <a:buFont typeface="Calibri"/>
              <a:buAutoNum type="arabicPeriod"/>
            </a:pPr>
            <a:r>
              <a:rPr lang="en-US" sz="1500" b="0" i="0" u="none" strike="noStrike" cap="none">
                <a:solidFill>
                  <a:schemeClr val="dk1"/>
                </a:solidFill>
                <a:latin typeface="Calibri"/>
                <a:ea typeface="Calibri"/>
                <a:cs typeface="Calibri"/>
                <a:sym typeface="Calibri"/>
              </a:rPr>
              <a:t>CMS minimum performance expectation</a:t>
            </a:r>
          </a:p>
          <a:p>
            <a:pPr marL="342900" marR="0" lvl="0" indent="-342900" algn="l" rtl="0">
              <a:lnSpc>
                <a:spcPct val="90000"/>
              </a:lnSpc>
              <a:spcBef>
                <a:spcPts val="600"/>
              </a:spcBef>
              <a:spcAft>
                <a:spcPts val="0"/>
              </a:spcAft>
              <a:buClr>
                <a:schemeClr val="dk1"/>
              </a:buClr>
              <a:buSzPct val="25000"/>
              <a:buFont typeface="Arial"/>
              <a:buNone/>
            </a:pPr>
            <a:endParaRPr sz="1400" b="0" i="0" u="none" strike="noStrike" cap="none">
              <a:solidFill>
                <a:srgbClr val="FF0000"/>
              </a:solidFill>
              <a:latin typeface="Calibri"/>
              <a:ea typeface="Calibri"/>
              <a:cs typeface="Calibri"/>
              <a:sym typeface="Calibri"/>
            </a:endParaRPr>
          </a:p>
          <a:p>
            <a:pPr marL="342900" marR="0" lvl="0" indent="-342900" algn="l" rtl="0">
              <a:lnSpc>
                <a:spcPct val="90000"/>
              </a:lnSpc>
              <a:spcBef>
                <a:spcPts val="600"/>
              </a:spcBef>
              <a:spcAft>
                <a:spcPts val="0"/>
              </a:spcAft>
              <a:buClr>
                <a:schemeClr val="dk1"/>
              </a:buClr>
              <a:buSzPct val="25000"/>
              <a:buFont typeface="Arial"/>
              <a:buNone/>
            </a:pPr>
            <a:endParaRPr sz="1400" b="0" i="0" u="none" strike="noStrike" cap="none">
              <a:solidFill>
                <a:schemeClr val="dk1"/>
              </a:solidFill>
              <a:latin typeface="Calibri"/>
              <a:ea typeface="Calibri"/>
              <a:cs typeface="Calibri"/>
              <a:sym typeface="Calibri"/>
            </a:endParaRPr>
          </a:p>
          <a:p>
            <a:pPr marL="342900" marR="0" lvl="0" indent="-342900" algn="l" rtl="0">
              <a:lnSpc>
                <a:spcPct val="90000"/>
              </a:lnSpc>
              <a:spcBef>
                <a:spcPts val="600"/>
              </a:spcBef>
              <a:spcAft>
                <a:spcPts val="0"/>
              </a:spcAft>
              <a:buClr>
                <a:schemeClr val="dk1"/>
              </a:buClr>
              <a:buSzPct val="100000"/>
              <a:buFont typeface="Arial"/>
              <a:buNone/>
            </a:pPr>
            <a:endParaRPr sz="1600" b="0" i="0" u="none" strike="noStrike" cap="none">
              <a:solidFill>
                <a:schemeClr val="dk1"/>
              </a:solidFill>
              <a:latin typeface="Calibri"/>
              <a:ea typeface="Calibri"/>
              <a:cs typeface="Calibri"/>
              <a:sym typeface="Calibri"/>
            </a:endParaRPr>
          </a:p>
        </p:txBody>
      </p:sp>
      <p:sp>
        <p:nvSpPr>
          <p:cNvPr id="123" name="Shape 123"/>
          <p:cNvSpPr txBox="1">
            <a:spLocks noGrp="1"/>
          </p:cNvSpPr>
          <p:nvPr>
            <p:ph type="title"/>
          </p:nvPr>
        </p:nvSpPr>
        <p:spPr>
          <a:xfrm>
            <a:off x="0" y="0"/>
            <a:ext cx="9144000" cy="9144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600" b="1" i="0" u="none" strike="noStrike" cap="none">
                <a:solidFill>
                  <a:schemeClr val="dk1"/>
                </a:solidFill>
                <a:latin typeface="Calibri"/>
                <a:ea typeface="Calibri"/>
                <a:cs typeface="Calibri"/>
                <a:sym typeface="Calibri"/>
              </a:rPr>
              <a:t>Beginning of School Year</a:t>
            </a:r>
          </a:p>
        </p:txBody>
      </p:sp>
      <p:grpSp>
        <p:nvGrpSpPr>
          <p:cNvPr id="124" name="Shape 124"/>
          <p:cNvGrpSpPr/>
          <p:nvPr/>
        </p:nvGrpSpPr>
        <p:grpSpPr>
          <a:xfrm>
            <a:off x="4572000" y="2343399"/>
            <a:ext cx="4704625" cy="3754435"/>
            <a:chOff x="445450" y="128543"/>
            <a:chExt cx="1932352" cy="1855079"/>
          </a:xfrm>
        </p:grpSpPr>
        <p:sp>
          <p:nvSpPr>
            <p:cNvPr id="125" name="Shape 125"/>
            <p:cNvSpPr/>
            <p:nvPr/>
          </p:nvSpPr>
          <p:spPr>
            <a:xfrm>
              <a:off x="445450" y="128543"/>
              <a:ext cx="1881529" cy="1855079"/>
            </a:xfrm>
            <a:custGeom>
              <a:avLst/>
              <a:gdLst/>
              <a:ahLst/>
              <a:cxnLst/>
              <a:rect l="0" t="0" r="0" b="0"/>
              <a:pathLst>
                <a:path w="120000" h="120000" extrusionOk="0">
                  <a:moveTo>
                    <a:pt x="0" y="120000"/>
                  </a:moveTo>
                  <a:lnTo>
                    <a:pt x="0" y="120000"/>
                  </a:lnTo>
                  <a:cubicBezTo>
                    <a:pt x="0" y="53725"/>
                    <a:pt x="53725" y="0"/>
                    <a:pt x="119999" y="0"/>
                  </a:cubicBezTo>
                  <a:lnTo>
                    <a:pt x="120000" y="120000"/>
                  </a:lnTo>
                  <a:close/>
                </a:path>
              </a:pathLst>
            </a:custGeom>
            <a:solidFill>
              <a:srgbClr val="00B050"/>
            </a:solidFill>
            <a:ln w="25400"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26" name="Shape 126"/>
            <p:cNvSpPr/>
            <p:nvPr/>
          </p:nvSpPr>
          <p:spPr>
            <a:xfrm>
              <a:off x="633420" y="641272"/>
              <a:ext cx="1744381" cy="1093821"/>
            </a:xfrm>
            <a:prstGeom prst="rect">
              <a:avLst/>
            </a:prstGeom>
            <a:noFill/>
            <a:ln>
              <a:noFill/>
            </a:ln>
          </p:spPr>
          <p:txBody>
            <a:bodyPr lIns="71100" tIns="71100" rIns="71100" bIns="71100" anchor="ctr" anchorCtr="0">
              <a:noAutofit/>
            </a:bodyPr>
            <a:lstStyle/>
            <a:p>
              <a:pPr marL="0" marR="0" lvl="0" indent="0" algn="ctr" rtl="0">
                <a:lnSpc>
                  <a:spcPct val="90000"/>
                </a:lnSpc>
                <a:spcBef>
                  <a:spcPts val="0"/>
                </a:spcBef>
                <a:spcAft>
                  <a:spcPts val="0"/>
                </a:spcAft>
                <a:buSzPct val="25000"/>
                <a:buNone/>
              </a:pPr>
              <a:r>
                <a:rPr lang="en-US" sz="2800" b="1">
                  <a:solidFill>
                    <a:schemeClr val="lt1"/>
                  </a:solidFill>
                  <a:latin typeface="Calibri"/>
                  <a:ea typeface="Calibri"/>
                  <a:cs typeface="Calibri"/>
                  <a:sym typeface="Calibri"/>
                </a:rPr>
                <a:t>STEP 1:</a:t>
              </a:r>
            </a:p>
            <a:p>
              <a:pPr marL="0" marR="0" lvl="0" indent="0" algn="ctr" rtl="0">
                <a:lnSpc>
                  <a:spcPct val="90000"/>
                </a:lnSpc>
                <a:spcBef>
                  <a:spcPts val="980"/>
                </a:spcBef>
                <a:spcAft>
                  <a:spcPts val="0"/>
                </a:spcAft>
                <a:buSzPct val="25000"/>
                <a:buNone/>
              </a:pPr>
              <a:r>
                <a:rPr lang="en-US" sz="2800" b="1">
                  <a:solidFill>
                    <a:schemeClr val="lt1"/>
                  </a:solidFill>
                  <a:latin typeface="Calibri"/>
                  <a:ea typeface="Calibri"/>
                  <a:cs typeface="Calibri"/>
                  <a:sym typeface="Calibri"/>
                </a:rPr>
                <a:t>Training and Orientation</a:t>
              </a:r>
            </a:p>
          </p:txBody>
        </p:sp>
      </p:grpSp>
      <p:sp>
        <p:nvSpPr>
          <p:cNvPr id="127" name="Shape 127"/>
          <p:cNvSpPr txBox="1"/>
          <p:nvPr/>
        </p:nvSpPr>
        <p:spPr>
          <a:xfrm>
            <a:off x="152400" y="5486400"/>
            <a:ext cx="4343400" cy="52321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400">
                <a:solidFill>
                  <a:schemeClr val="dk1"/>
                </a:solidFill>
                <a:latin typeface="Calibri"/>
                <a:ea typeface="Calibri"/>
                <a:cs typeface="Calibri"/>
                <a:sym typeface="Calibri"/>
              </a:rPr>
              <a:t>*Links to orientation materials are available to employees in the Orientation step in MyTalent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p:nvPr/>
        </p:nvSpPr>
        <p:spPr>
          <a:xfrm>
            <a:off x="3975275" y="2299850"/>
            <a:ext cx="4800600" cy="1077217"/>
          </a:xfrm>
          <a:prstGeom prst="rect">
            <a:avLst/>
          </a:prstGeom>
          <a:solidFill>
            <a:srgbClr val="CCC0D9"/>
          </a:solidFill>
          <a:ln w="38100" cap="flat" cmpd="sng">
            <a:solidFill>
              <a:srgbClr val="7030A0"/>
            </a:solidFill>
            <a:prstDash val="solid"/>
            <a:miter/>
            <a:headEnd type="none" w="med" len="med"/>
            <a:tailEnd type="none" w="med" len="med"/>
          </a:ln>
        </p:spPr>
        <p:txBody>
          <a:bodyPr lIns="91425" tIns="45700" rIns="91425" bIns="45700" anchor="t" anchorCtr="0">
            <a:noAutofit/>
          </a:bodyPr>
          <a:lstStyle/>
          <a:p>
            <a:pPr marL="0" marR="0" lvl="0" indent="0" algn="r" rtl="0">
              <a:spcBef>
                <a:spcPts val="0"/>
              </a:spcBef>
              <a:buSzPct val="25000"/>
              <a:buNone/>
            </a:pPr>
            <a:r>
              <a:rPr lang="en-US" sz="1600" b="1">
                <a:solidFill>
                  <a:schemeClr val="dk1"/>
                </a:solidFill>
                <a:latin typeface="Calibri"/>
                <a:ea typeface="Calibri"/>
                <a:cs typeface="Calibri"/>
                <a:sym typeface="Calibri"/>
              </a:rPr>
              <a:t>Professional Development Plan</a:t>
            </a:r>
          </a:p>
          <a:p>
            <a:pPr marL="0" marR="0" lvl="0" indent="0" algn="r" rtl="0">
              <a:spcBef>
                <a:spcPts val="0"/>
              </a:spcBef>
              <a:buSzPct val="25000"/>
              <a:buNone/>
            </a:pPr>
            <a:r>
              <a:rPr lang="en-US" sz="1600">
                <a:solidFill>
                  <a:schemeClr val="dk1"/>
                </a:solidFill>
                <a:latin typeface="Calibri"/>
                <a:ea typeface="Calibri"/>
                <a:cs typeface="Calibri"/>
                <a:sym typeface="Calibri"/>
              </a:rPr>
              <a:t>Using the self-assessment and/or prior year summary evaluation, professional goals are developed for the current school year.</a:t>
            </a:r>
          </a:p>
        </p:txBody>
      </p:sp>
      <p:sp>
        <p:nvSpPr>
          <p:cNvPr id="133" name="Shape 133"/>
          <p:cNvSpPr txBox="1"/>
          <p:nvPr/>
        </p:nvSpPr>
        <p:spPr>
          <a:xfrm>
            <a:off x="3949475" y="914400"/>
            <a:ext cx="4800600" cy="1077913"/>
          </a:xfrm>
          <a:prstGeom prst="rect">
            <a:avLst/>
          </a:prstGeom>
          <a:solidFill>
            <a:srgbClr val="CCC0D9"/>
          </a:solidFill>
          <a:ln w="38100" cap="flat" cmpd="sng">
            <a:solidFill>
              <a:srgbClr val="7030A0"/>
            </a:solidFill>
            <a:prstDash val="solid"/>
            <a:miter/>
            <a:headEnd type="none" w="med" len="med"/>
            <a:tailEnd type="none" w="med" len="med"/>
          </a:ln>
        </p:spPr>
        <p:txBody>
          <a:bodyPr lIns="91425" tIns="45700" rIns="91425" bIns="45700" anchor="t" anchorCtr="0">
            <a:noAutofit/>
          </a:bodyPr>
          <a:lstStyle/>
          <a:p>
            <a:pPr marL="0" marR="0" lvl="0" indent="0" algn="r" rtl="0">
              <a:spcBef>
                <a:spcPts val="0"/>
              </a:spcBef>
              <a:buSzPct val="25000"/>
              <a:buNone/>
            </a:pPr>
            <a:r>
              <a:rPr lang="en-US" sz="1600" b="1">
                <a:solidFill>
                  <a:schemeClr val="dk1"/>
                </a:solidFill>
                <a:latin typeface="Calibri"/>
                <a:ea typeface="Calibri"/>
                <a:cs typeface="Calibri"/>
                <a:sym typeface="Calibri"/>
              </a:rPr>
              <a:t>Self-Assessment</a:t>
            </a:r>
          </a:p>
          <a:p>
            <a:pPr marL="0" marR="0" lvl="0" indent="0" algn="r" rtl="0">
              <a:spcBef>
                <a:spcPts val="0"/>
              </a:spcBef>
              <a:buSzPct val="25000"/>
              <a:buNone/>
            </a:pPr>
            <a:r>
              <a:rPr lang="en-US" sz="1600">
                <a:solidFill>
                  <a:schemeClr val="dk1"/>
                </a:solidFill>
                <a:latin typeface="Calibri"/>
                <a:ea typeface="Calibri"/>
                <a:cs typeface="Calibri"/>
                <a:sym typeface="Calibri"/>
              </a:rPr>
              <a:t>Using the </a:t>
            </a:r>
            <a:r>
              <a:rPr lang="en-US" sz="1600" b="1">
                <a:solidFill>
                  <a:srgbClr val="FF0000"/>
                </a:solidFill>
                <a:latin typeface="Calibri"/>
                <a:ea typeface="Calibri"/>
                <a:cs typeface="Calibri"/>
                <a:sym typeface="Calibri"/>
              </a:rPr>
              <a:t>Evaluation Rubric </a:t>
            </a:r>
            <a:r>
              <a:rPr lang="en-US" sz="1600">
                <a:solidFill>
                  <a:schemeClr val="dk1"/>
                </a:solidFill>
                <a:latin typeface="Calibri"/>
                <a:ea typeface="Calibri"/>
                <a:cs typeface="Calibri"/>
                <a:sym typeface="Calibri"/>
              </a:rPr>
              <a:t>, the employee rates his or her performance and continues to reflect on his or her performance  throughout the year.</a:t>
            </a:r>
          </a:p>
        </p:txBody>
      </p:sp>
      <p:sp>
        <p:nvSpPr>
          <p:cNvPr id="134" name="Shape 134"/>
          <p:cNvSpPr txBox="1"/>
          <p:nvPr/>
        </p:nvSpPr>
        <p:spPr>
          <a:xfrm>
            <a:off x="5562600" y="3685300"/>
            <a:ext cx="3242949" cy="2382191"/>
          </a:xfrm>
          <a:prstGeom prst="rect">
            <a:avLst/>
          </a:prstGeom>
          <a:solidFill>
            <a:srgbClr val="CCC0D9"/>
          </a:solidFill>
          <a:ln w="38100" cap="flat" cmpd="sng">
            <a:solidFill>
              <a:srgbClr val="7030A0"/>
            </a:solidFill>
            <a:prstDash val="solid"/>
            <a:miter/>
            <a:headEnd type="none" w="med" len="med"/>
            <a:tailEnd type="none" w="med" len="med"/>
          </a:ln>
        </p:spPr>
        <p:txBody>
          <a:bodyPr lIns="91425" tIns="45700" rIns="91425" bIns="45700" anchor="t" anchorCtr="0">
            <a:noAutofit/>
          </a:bodyPr>
          <a:lstStyle/>
          <a:p>
            <a:pPr marL="58738" marR="0" lvl="0" indent="-7938" algn="l" rtl="0">
              <a:spcBef>
                <a:spcPts val="0"/>
              </a:spcBef>
              <a:buSzPct val="25000"/>
              <a:buNone/>
            </a:pPr>
            <a:r>
              <a:rPr lang="en-US" sz="1600" b="1">
                <a:solidFill>
                  <a:schemeClr val="dk1"/>
                </a:solidFill>
                <a:latin typeface="Calibri"/>
                <a:ea typeface="Calibri"/>
                <a:cs typeface="Calibri"/>
                <a:sym typeface="Calibri"/>
              </a:rPr>
              <a:t>Pre-Observation Conference</a:t>
            </a:r>
            <a:r>
              <a:rPr lang="en-US" sz="1600">
                <a:solidFill>
                  <a:schemeClr val="dk1"/>
                </a:solidFill>
                <a:latin typeface="Calibri"/>
                <a:ea typeface="Calibri"/>
                <a:cs typeface="Calibri"/>
                <a:sym typeface="Calibri"/>
              </a:rPr>
              <a:t> </a:t>
            </a:r>
          </a:p>
          <a:p>
            <a:pPr marL="58738" marR="0" lvl="0" indent="-7938" algn="l" rtl="0">
              <a:lnSpc>
                <a:spcPct val="90000"/>
              </a:lnSpc>
              <a:spcBef>
                <a:spcPts val="0"/>
              </a:spcBef>
              <a:buSzPct val="25000"/>
              <a:buNone/>
            </a:pPr>
            <a:r>
              <a:rPr lang="en-US" sz="1600">
                <a:solidFill>
                  <a:schemeClr val="dk1"/>
                </a:solidFill>
                <a:latin typeface="Calibri"/>
                <a:ea typeface="Calibri"/>
                <a:cs typeface="Calibri"/>
                <a:sym typeface="Calibri"/>
              </a:rPr>
              <a:t>Before the first formal observation,   </a:t>
            </a:r>
          </a:p>
          <a:p>
            <a:pPr marL="58738" marR="0" lvl="0" indent="-7938" algn="l" rtl="0">
              <a:lnSpc>
                <a:spcPct val="90000"/>
              </a:lnSpc>
              <a:spcBef>
                <a:spcPts val="0"/>
              </a:spcBef>
              <a:buSzPct val="25000"/>
              <a:buNone/>
            </a:pPr>
            <a:r>
              <a:rPr lang="en-US" sz="1600">
                <a:solidFill>
                  <a:schemeClr val="dk1"/>
                </a:solidFill>
                <a:latin typeface="Calibri"/>
                <a:ea typeface="Calibri"/>
                <a:cs typeface="Calibri"/>
                <a:sym typeface="Calibri"/>
              </a:rPr>
              <a:t>the evaluator meets with the employee to discuss: </a:t>
            </a:r>
            <a:r>
              <a:rPr lang="en-US" sz="1600">
                <a:solidFill>
                  <a:srgbClr val="FF0000"/>
                </a:solidFill>
                <a:latin typeface="Calibri"/>
                <a:ea typeface="Calibri"/>
                <a:cs typeface="Calibri"/>
                <a:sym typeface="Calibri"/>
              </a:rPr>
              <a:t>self- assessment,  professional development plan </a:t>
            </a:r>
            <a:r>
              <a:rPr lang="en-US" sz="1600">
                <a:solidFill>
                  <a:schemeClr val="dk1"/>
                </a:solidFill>
                <a:latin typeface="Calibri"/>
                <a:ea typeface="Calibri"/>
                <a:cs typeface="Calibri"/>
                <a:sym typeface="Calibri"/>
              </a:rPr>
              <a:t>&amp;</a:t>
            </a:r>
            <a:r>
              <a:rPr lang="en-US" sz="1600">
                <a:solidFill>
                  <a:srgbClr val="FF0000"/>
                </a:solidFill>
                <a:latin typeface="Calibri"/>
                <a:ea typeface="Calibri"/>
                <a:cs typeface="Calibri"/>
                <a:sym typeface="Calibri"/>
              </a:rPr>
              <a:t> </a:t>
            </a:r>
            <a:r>
              <a:rPr lang="en-US" sz="1600">
                <a:solidFill>
                  <a:schemeClr val="dk1"/>
                </a:solidFill>
                <a:latin typeface="Calibri"/>
                <a:ea typeface="Calibri"/>
                <a:cs typeface="Calibri"/>
                <a:sym typeface="Calibri"/>
              </a:rPr>
              <a:t>a employee-provided written description of the </a:t>
            </a:r>
            <a:r>
              <a:rPr lang="en-US" sz="1600">
                <a:solidFill>
                  <a:srgbClr val="FF0000"/>
                </a:solidFill>
                <a:latin typeface="Calibri"/>
                <a:ea typeface="Calibri"/>
                <a:cs typeface="Calibri"/>
                <a:sym typeface="Calibri"/>
              </a:rPr>
              <a:t>lesson or activity </a:t>
            </a:r>
            <a:r>
              <a:rPr lang="en-US" sz="1600">
                <a:solidFill>
                  <a:schemeClr val="dk1"/>
                </a:solidFill>
                <a:latin typeface="Calibri"/>
                <a:ea typeface="Calibri"/>
                <a:cs typeface="Calibri"/>
                <a:sym typeface="Calibri"/>
              </a:rPr>
              <a:t>to be observed.  </a:t>
            </a:r>
          </a:p>
          <a:p>
            <a:pPr marL="0" marR="0" lvl="0" indent="0" algn="l" rtl="0">
              <a:spcBef>
                <a:spcPts val="0"/>
              </a:spcBef>
              <a:buSzPct val="25000"/>
              <a:buNone/>
            </a:pPr>
            <a:r>
              <a:rPr lang="en-US" sz="1600">
                <a:solidFill>
                  <a:schemeClr val="dk1"/>
                </a:solidFill>
                <a:latin typeface="Calibri"/>
                <a:ea typeface="Calibri"/>
                <a:cs typeface="Calibri"/>
                <a:sym typeface="Calibri"/>
              </a:rPr>
              <a:t>   Goal:  To prepare evaluator for the </a:t>
            </a:r>
          </a:p>
          <a:p>
            <a:pPr marL="0" marR="0" lvl="0" indent="0" algn="l" rtl="0">
              <a:spcBef>
                <a:spcPts val="0"/>
              </a:spcBef>
              <a:buSzPct val="25000"/>
              <a:buNone/>
            </a:pPr>
            <a:r>
              <a:rPr lang="en-US" sz="1600">
                <a:solidFill>
                  <a:schemeClr val="dk1"/>
                </a:solidFill>
                <a:latin typeface="Calibri"/>
                <a:ea typeface="Calibri"/>
                <a:cs typeface="Calibri"/>
                <a:sym typeface="Calibri"/>
              </a:rPr>
              <a:t>               observation.  </a:t>
            </a:r>
          </a:p>
        </p:txBody>
      </p:sp>
      <p:sp>
        <p:nvSpPr>
          <p:cNvPr id="135" name="Shape 135"/>
          <p:cNvSpPr txBox="1">
            <a:spLocks noGrp="1"/>
          </p:cNvSpPr>
          <p:nvPr>
            <p:ph type="title"/>
          </p:nvPr>
        </p:nvSpPr>
        <p:spPr>
          <a:xfrm>
            <a:off x="533400" y="-48475"/>
            <a:ext cx="8077199" cy="1219199"/>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000" b="1" i="0" u="none" strike="noStrike" cap="none">
                <a:solidFill>
                  <a:schemeClr val="dk1"/>
                </a:solidFill>
                <a:latin typeface="Calibri"/>
                <a:ea typeface="Calibri"/>
                <a:cs typeface="Calibri"/>
                <a:sym typeface="Calibri"/>
              </a:rPr>
              <a:t>Before First Formal Observation</a:t>
            </a:r>
          </a:p>
        </p:txBody>
      </p:sp>
      <p:sp>
        <p:nvSpPr>
          <p:cNvPr id="136" name="Shape 136"/>
          <p:cNvSpPr/>
          <p:nvPr/>
        </p:nvSpPr>
        <p:spPr>
          <a:xfrm rot="5400000">
            <a:off x="214808" y="1918794"/>
            <a:ext cx="3989984" cy="4419599"/>
          </a:xfrm>
          <a:custGeom>
            <a:avLst/>
            <a:gdLst/>
            <a:ahLst/>
            <a:cxnLst/>
            <a:rect l="0" t="0" r="0" b="0"/>
            <a:pathLst>
              <a:path w="120000" h="120000" extrusionOk="0">
                <a:moveTo>
                  <a:pt x="0" y="120000"/>
                </a:moveTo>
                <a:lnTo>
                  <a:pt x="0" y="120000"/>
                </a:lnTo>
                <a:cubicBezTo>
                  <a:pt x="0" y="53725"/>
                  <a:pt x="53725" y="0"/>
                  <a:pt x="119999" y="0"/>
                </a:cubicBezTo>
                <a:lnTo>
                  <a:pt x="120000" y="120000"/>
                </a:lnTo>
                <a:close/>
              </a:path>
            </a:pathLst>
          </a:custGeom>
          <a:solidFill>
            <a:srgbClr val="7030A0"/>
          </a:solidFill>
          <a:ln w="25400"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37" name="Shape 137"/>
          <p:cNvSpPr txBox="1">
            <a:spLocks noGrp="1"/>
          </p:cNvSpPr>
          <p:nvPr>
            <p:ph type="body" idx="1"/>
          </p:nvPr>
        </p:nvSpPr>
        <p:spPr>
          <a:xfrm>
            <a:off x="-322600" y="3266700"/>
            <a:ext cx="3962399" cy="2362200"/>
          </a:xfrm>
          <a:prstGeom prst="rect">
            <a:avLst/>
          </a:prstGeom>
          <a:noFill/>
          <a:ln>
            <a:noFill/>
          </a:ln>
        </p:spPr>
        <p:txBody>
          <a:bodyPr lIns="91425" tIns="45700" rIns="91425" bIns="45700" anchor="t" anchorCtr="0">
            <a:noAutofit/>
          </a:bodyPr>
          <a:lstStyle/>
          <a:p>
            <a:pPr marL="342900" marR="0" lvl="0" indent="-342900" algn="ctr" rtl="0">
              <a:lnSpc>
                <a:spcPct val="90000"/>
              </a:lnSpc>
              <a:spcBef>
                <a:spcPts val="0"/>
              </a:spcBef>
              <a:spcAft>
                <a:spcPts val="0"/>
              </a:spcAft>
              <a:buClr>
                <a:schemeClr val="lt1"/>
              </a:buClr>
              <a:buSzPct val="25000"/>
              <a:buFont typeface="Arial"/>
              <a:buNone/>
            </a:pPr>
            <a:r>
              <a:rPr lang="en-US" sz="3200" b="1" i="0" u="none" strike="noStrike" cap="none">
                <a:solidFill>
                  <a:schemeClr val="lt1"/>
                </a:solidFill>
                <a:latin typeface="Calibri"/>
                <a:ea typeface="Calibri"/>
                <a:cs typeface="Calibri"/>
                <a:sym typeface="Calibri"/>
              </a:rPr>
              <a:t>STEP 2:</a:t>
            </a:r>
          </a:p>
          <a:p>
            <a:pPr marL="342900" marR="0" lvl="0" indent="-342900" algn="ctr" rtl="0">
              <a:lnSpc>
                <a:spcPct val="90000"/>
              </a:lnSpc>
              <a:spcBef>
                <a:spcPts val="1120"/>
              </a:spcBef>
              <a:spcAft>
                <a:spcPts val="0"/>
              </a:spcAft>
              <a:buClr>
                <a:schemeClr val="lt1"/>
              </a:buClr>
              <a:buSzPct val="25000"/>
              <a:buFont typeface="Arial"/>
              <a:buNone/>
            </a:pPr>
            <a:r>
              <a:rPr lang="en-US" sz="3200" b="1" i="0" u="none" strike="noStrike" cap="none">
                <a:solidFill>
                  <a:schemeClr val="lt1"/>
                </a:solidFill>
                <a:latin typeface="Calibri"/>
                <a:ea typeface="Calibri"/>
                <a:cs typeface="Calibri"/>
                <a:sym typeface="Calibri"/>
              </a:rPr>
              <a:t>   Self-Assessment, Goal Setting and Pre-Conference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p:nvPr/>
        </p:nvSpPr>
        <p:spPr>
          <a:xfrm>
            <a:off x="304800" y="4876800"/>
            <a:ext cx="4495800" cy="1215716"/>
          </a:xfrm>
          <a:prstGeom prst="rect">
            <a:avLst/>
          </a:prstGeom>
          <a:solidFill>
            <a:srgbClr val="FFCCCC"/>
          </a:solidFill>
          <a:ln w="38100" cap="flat" cmpd="sng">
            <a:solidFill>
              <a:srgbClr val="FF0000"/>
            </a:solidFill>
            <a:prstDash val="solid"/>
            <a:miter/>
            <a:headEnd type="none" w="med" len="med"/>
            <a:tailEnd type="none" w="med" len="med"/>
          </a:ln>
        </p:spPr>
        <p:txBody>
          <a:bodyPr lIns="91425" tIns="45700" rIns="91425" bIns="45700" anchor="t" anchorCtr="0">
            <a:noAutofit/>
          </a:bodyPr>
          <a:lstStyle/>
          <a:p>
            <a:pPr marL="0" marR="0" lvl="0" indent="0" algn="r" rtl="0">
              <a:spcBef>
                <a:spcPts val="0"/>
              </a:spcBef>
              <a:buSzPct val="25000"/>
              <a:buNone/>
            </a:pPr>
            <a:r>
              <a:rPr lang="en-US" sz="1600" b="1">
                <a:solidFill>
                  <a:schemeClr val="dk1"/>
                </a:solidFill>
                <a:latin typeface="Calibri"/>
                <a:ea typeface="Calibri"/>
                <a:cs typeface="Calibri"/>
                <a:sym typeface="Calibri"/>
              </a:rPr>
              <a:t>Component 6: Post-Observation Conference</a:t>
            </a:r>
          </a:p>
          <a:p>
            <a:pPr marL="0" marR="0" lvl="0" indent="0" algn="r" rtl="0">
              <a:spcBef>
                <a:spcPts val="0"/>
              </a:spcBef>
              <a:buSzPct val="25000"/>
              <a:buNone/>
            </a:pPr>
            <a:r>
              <a:rPr lang="en-US" sz="1300">
                <a:solidFill>
                  <a:schemeClr val="dk1"/>
                </a:solidFill>
                <a:latin typeface="Calibri"/>
                <a:ea typeface="Calibri"/>
                <a:cs typeface="Calibri"/>
                <a:sym typeface="Calibri"/>
              </a:rPr>
              <a:t>The evaluator conducts a post-observation conference </a:t>
            </a:r>
          </a:p>
          <a:p>
            <a:pPr marL="0" marR="0" lvl="0" indent="0" algn="r" rtl="0">
              <a:spcBef>
                <a:spcPts val="0"/>
              </a:spcBef>
              <a:spcAft>
                <a:spcPts val="0"/>
              </a:spcAft>
              <a:buSzPct val="25000"/>
              <a:buNone/>
            </a:pPr>
            <a:r>
              <a:rPr lang="en-US" sz="1300" b="1">
                <a:solidFill>
                  <a:schemeClr val="dk1"/>
                </a:solidFill>
                <a:latin typeface="Calibri"/>
                <a:ea typeface="Calibri"/>
                <a:cs typeface="Calibri"/>
                <a:sym typeface="Calibri"/>
              </a:rPr>
              <a:t>no later than ten school days</a:t>
            </a:r>
            <a:r>
              <a:rPr lang="en-US" sz="1300">
                <a:solidFill>
                  <a:schemeClr val="dk1"/>
                </a:solidFill>
                <a:latin typeface="Calibri"/>
                <a:ea typeface="Calibri"/>
                <a:cs typeface="Calibri"/>
                <a:sym typeface="Calibri"/>
              </a:rPr>
              <a:t> after each formal observation. </a:t>
            </a:r>
          </a:p>
          <a:p>
            <a:pPr marL="0" marR="0" lvl="0" indent="0" algn="r" rtl="0">
              <a:spcBef>
                <a:spcPts val="600"/>
              </a:spcBef>
              <a:buSzPct val="25000"/>
              <a:buNone/>
            </a:pPr>
            <a:r>
              <a:rPr lang="en-US" sz="1300">
                <a:solidFill>
                  <a:schemeClr val="dk1"/>
                </a:solidFill>
                <a:latin typeface="Calibri"/>
                <a:ea typeface="Calibri"/>
                <a:cs typeface="Calibri"/>
                <a:sym typeface="Calibri"/>
              </a:rPr>
              <a:t>Strengths and areas for improvement are discussed </a:t>
            </a:r>
          </a:p>
          <a:p>
            <a:pPr marL="0" marR="0" lvl="0" indent="0" algn="r" rtl="0">
              <a:spcBef>
                <a:spcPts val="0"/>
              </a:spcBef>
              <a:buSzPct val="25000"/>
              <a:buNone/>
            </a:pPr>
            <a:r>
              <a:rPr lang="en-US" sz="1300">
                <a:solidFill>
                  <a:schemeClr val="dk1"/>
                </a:solidFill>
                <a:latin typeface="Calibri"/>
                <a:ea typeface="Calibri"/>
                <a:cs typeface="Calibri"/>
                <a:sym typeface="Calibri"/>
              </a:rPr>
              <a:t>as documented on the Evaluation Rubric.</a:t>
            </a:r>
          </a:p>
        </p:txBody>
      </p:sp>
      <p:sp>
        <p:nvSpPr>
          <p:cNvPr id="143" name="Shape 143"/>
          <p:cNvSpPr txBox="1">
            <a:spLocks noGrp="1"/>
          </p:cNvSpPr>
          <p:nvPr>
            <p:ph type="body" idx="1"/>
          </p:nvPr>
        </p:nvSpPr>
        <p:spPr>
          <a:xfrm>
            <a:off x="4397825" y="838200"/>
            <a:ext cx="4746174" cy="3962399"/>
          </a:xfrm>
          <a:prstGeom prst="rect">
            <a:avLst/>
          </a:prstGeom>
          <a:solidFill>
            <a:srgbClr val="FFCCCC"/>
          </a:solidFill>
          <a:ln w="38100" cap="flat" cmpd="sng">
            <a:solidFill>
              <a:srgbClr val="FF0000"/>
            </a:solidFill>
            <a:prstDash val="solid"/>
            <a:round/>
            <a:headEnd type="none" w="med" len="med"/>
            <a:tailEnd type="none" w="med" len="med"/>
          </a:ln>
        </p:spPr>
        <p:txBody>
          <a:bodyPr lIns="91425" tIns="45700" rIns="91425" bIns="45700" anchor="t" anchorCtr="0">
            <a:noAutofit/>
          </a:bodyPr>
          <a:lstStyle/>
          <a:p>
            <a:pPr marL="166688" marR="0" lvl="0" indent="-115888" algn="l" rtl="0">
              <a:lnSpc>
                <a:spcPct val="90000"/>
              </a:lnSpc>
              <a:spcBef>
                <a:spcPts val="0"/>
              </a:spcBef>
              <a:spcAft>
                <a:spcPts val="0"/>
              </a:spcAft>
              <a:buClr>
                <a:schemeClr val="dk1"/>
              </a:buClr>
              <a:buSzPct val="25000"/>
              <a:buFont typeface="Arial"/>
              <a:buNone/>
            </a:pPr>
            <a:r>
              <a:rPr lang="en-US" sz="1000" b="1" i="0" u="none" strike="noStrike" cap="none">
                <a:solidFill>
                  <a:schemeClr val="dk1"/>
                </a:solidFill>
                <a:latin typeface="Calibri"/>
                <a:ea typeface="Calibri"/>
                <a:cs typeface="Calibri"/>
                <a:sym typeface="Calibri"/>
              </a:rPr>
              <a:t> </a:t>
            </a:r>
            <a:r>
              <a:rPr lang="en-US" sz="1200" b="1" i="0" u="none" strike="noStrike" cap="none">
                <a:solidFill>
                  <a:schemeClr val="dk1"/>
                </a:solidFill>
                <a:latin typeface="Calibri"/>
                <a:ea typeface="Calibri"/>
                <a:cs typeface="Calibri"/>
                <a:sym typeface="Calibri"/>
              </a:rPr>
              <a:t>Component 5: Observations</a:t>
            </a:r>
          </a:p>
          <a:p>
            <a:pPr marL="119063" marR="0" lvl="0" indent="-4762" algn="l" rtl="0">
              <a:lnSpc>
                <a:spcPct val="80000"/>
              </a:lnSpc>
              <a:spcBef>
                <a:spcPts val="0"/>
              </a:spcBef>
              <a:spcAft>
                <a:spcPts val="0"/>
              </a:spcAft>
              <a:buClr>
                <a:schemeClr val="dk1"/>
              </a:buClr>
              <a:buSzPct val="25000"/>
              <a:buFont typeface="Arial"/>
              <a:buNone/>
            </a:pPr>
            <a:r>
              <a:rPr lang="en-US" sz="1200" b="0" i="0" u="none" strike="noStrike" cap="none">
                <a:solidFill>
                  <a:schemeClr val="dk1"/>
                </a:solidFill>
                <a:latin typeface="Calibri"/>
                <a:ea typeface="Calibri"/>
                <a:cs typeface="Calibri"/>
                <a:sym typeface="Calibri"/>
              </a:rPr>
              <a:t>The Observation Rubric is used to record observation feedback.    </a:t>
            </a:r>
          </a:p>
          <a:p>
            <a:pPr marL="166688" marR="0" lvl="0" indent="-115888" algn="l" rtl="0">
              <a:lnSpc>
                <a:spcPct val="80000"/>
              </a:lnSpc>
              <a:spcBef>
                <a:spcPts val="600"/>
              </a:spcBef>
              <a:spcAft>
                <a:spcPts val="0"/>
              </a:spcAft>
              <a:buClr>
                <a:schemeClr val="dk1"/>
              </a:buClr>
              <a:buSzPct val="25000"/>
              <a:buFont typeface="Arial"/>
              <a:buNone/>
            </a:pPr>
            <a:r>
              <a:rPr lang="en-US" sz="1200" b="1" i="0" u="none" strike="noStrike" cap="none">
                <a:solidFill>
                  <a:schemeClr val="dk1"/>
                </a:solidFill>
                <a:latin typeface="Calibri"/>
                <a:ea typeface="Calibri"/>
                <a:cs typeface="Calibri"/>
                <a:sym typeface="Calibri"/>
              </a:rPr>
              <a:t>How many observations?</a:t>
            </a:r>
          </a:p>
          <a:p>
            <a:pPr marL="166688" marR="0" lvl="0" indent="-115888" algn="l" rtl="0">
              <a:lnSpc>
                <a:spcPct val="80000"/>
              </a:lnSpc>
              <a:spcBef>
                <a:spcPts val="600"/>
              </a:spcBef>
              <a:spcAft>
                <a:spcPts val="0"/>
              </a:spcAft>
              <a:buClr>
                <a:schemeClr val="dk1"/>
              </a:buClr>
              <a:buSzPct val="25000"/>
              <a:buFont typeface="Arial"/>
              <a:buNone/>
            </a:pPr>
            <a:r>
              <a:rPr lang="en-US" sz="1200" b="1" i="0" u="none" strike="noStrike" cap="none">
                <a:solidFill>
                  <a:schemeClr val="dk1"/>
                </a:solidFill>
                <a:latin typeface="Calibri"/>
                <a:ea typeface="Calibri"/>
                <a:cs typeface="Calibri"/>
                <a:sym typeface="Calibri"/>
              </a:rPr>
              <a:t>Beginning Teachers (&lt; 3 yrs experience) &amp; Experienced Teachers in their 1st year in CMS :</a:t>
            </a:r>
          </a:p>
          <a:p>
            <a:pPr marL="166688" marR="0" lvl="0" indent="-115888" algn="l" rtl="0">
              <a:lnSpc>
                <a:spcPct val="80000"/>
              </a:lnSpc>
              <a:spcBef>
                <a:spcPts val="0"/>
              </a:spcBef>
              <a:spcAft>
                <a:spcPts val="0"/>
              </a:spcAft>
              <a:buClr>
                <a:schemeClr val="dk1"/>
              </a:buClr>
              <a:buSzPct val="100000"/>
              <a:buFont typeface="Arial"/>
              <a:buChar char="•"/>
            </a:pPr>
            <a:r>
              <a:rPr lang="en-US" sz="1200" b="0" i="0" u="none" strike="noStrike" cap="none">
                <a:solidFill>
                  <a:schemeClr val="dk1"/>
                </a:solidFill>
                <a:latin typeface="Calibri"/>
                <a:ea typeface="Calibri"/>
                <a:cs typeface="Calibri"/>
                <a:sym typeface="Calibri"/>
              </a:rPr>
              <a:t>3 formal* by administrator </a:t>
            </a:r>
          </a:p>
          <a:p>
            <a:pPr marL="166688" marR="0" lvl="0" indent="-115888" algn="l" rtl="0">
              <a:lnSpc>
                <a:spcPct val="80000"/>
              </a:lnSpc>
              <a:spcBef>
                <a:spcPts val="0"/>
              </a:spcBef>
              <a:spcAft>
                <a:spcPts val="0"/>
              </a:spcAft>
              <a:buClr>
                <a:schemeClr val="dk1"/>
              </a:buClr>
              <a:buSzPct val="100000"/>
              <a:buFont typeface="Arial"/>
              <a:buChar char="•"/>
            </a:pPr>
            <a:r>
              <a:rPr lang="en-US" sz="1200" b="0" i="0" u="none" strike="noStrike" cap="none">
                <a:solidFill>
                  <a:schemeClr val="dk1"/>
                </a:solidFill>
                <a:latin typeface="Calibri"/>
                <a:ea typeface="Calibri"/>
                <a:cs typeface="Calibri"/>
                <a:sym typeface="Calibri"/>
              </a:rPr>
              <a:t>1 formal* by peer</a:t>
            </a:r>
          </a:p>
          <a:p>
            <a:pPr marL="166688" marR="0" lvl="0" indent="-115888" algn="l" rtl="0">
              <a:lnSpc>
                <a:spcPct val="90000"/>
              </a:lnSpc>
              <a:spcBef>
                <a:spcPts val="600"/>
              </a:spcBef>
              <a:spcAft>
                <a:spcPts val="0"/>
              </a:spcAft>
              <a:buClr>
                <a:schemeClr val="dk1"/>
              </a:buClr>
              <a:buSzPct val="25000"/>
              <a:buFont typeface="Arial"/>
              <a:buNone/>
            </a:pPr>
            <a:r>
              <a:rPr lang="en-US" sz="1200" b="1" i="0" u="none" strike="noStrike" cap="none">
                <a:solidFill>
                  <a:schemeClr val="dk1"/>
                </a:solidFill>
                <a:latin typeface="Calibri"/>
                <a:ea typeface="Calibri"/>
                <a:cs typeface="Calibri"/>
                <a:sym typeface="Calibri"/>
              </a:rPr>
              <a:t>Experienced Teachers with ≥ 3 yrs experience (and not in 1st year with CMS):  </a:t>
            </a:r>
          </a:p>
          <a:p>
            <a:pPr marL="166688" marR="0" lvl="0" indent="-115888" algn="l" rtl="0">
              <a:lnSpc>
                <a:spcPct val="90000"/>
              </a:lnSpc>
              <a:spcBef>
                <a:spcPts val="0"/>
              </a:spcBef>
              <a:spcAft>
                <a:spcPts val="0"/>
              </a:spcAft>
              <a:buClr>
                <a:schemeClr val="dk1"/>
              </a:buClr>
              <a:buSzPct val="100000"/>
              <a:buFont typeface="Arial"/>
              <a:buChar char="•"/>
            </a:pPr>
            <a:r>
              <a:rPr lang="en-US" sz="1200" b="0" i="0" u="none" strike="noStrike" cap="none">
                <a:solidFill>
                  <a:schemeClr val="dk1"/>
                </a:solidFill>
                <a:latin typeface="Calibri"/>
                <a:ea typeface="Calibri"/>
                <a:cs typeface="Calibri"/>
                <a:sym typeface="Calibri"/>
              </a:rPr>
              <a:t>3 total (1 must be formal*) on all standards if in license renewal year</a:t>
            </a:r>
          </a:p>
          <a:p>
            <a:pPr marL="166688" marR="0" lvl="0" indent="-115888" algn="l" rtl="0">
              <a:lnSpc>
                <a:spcPct val="90000"/>
              </a:lnSpc>
              <a:spcBef>
                <a:spcPts val="0"/>
              </a:spcBef>
              <a:spcAft>
                <a:spcPts val="0"/>
              </a:spcAft>
              <a:buClr>
                <a:schemeClr val="dk1"/>
              </a:buClr>
              <a:buSzPct val="100000"/>
              <a:buFont typeface="Arial"/>
              <a:buChar char="•"/>
            </a:pPr>
            <a:r>
              <a:rPr lang="en-US" sz="1200" b="0" i="0" u="none" strike="noStrike" cap="none">
                <a:solidFill>
                  <a:schemeClr val="dk1"/>
                </a:solidFill>
                <a:latin typeface="Calibri"/>
                <a:ea typeface="Calibri"/>
                <a:cs typeface="Calibri"/>
                <a:sym typeface="Calibri"/>
              </a:rPr>
              <a:t>2 total (informal) in off-cycle year (unless principal or teacher elects full evaluation plan) on Standards 1 &amp; 4 only</a:t>
            </a:r>
          </a:p>
          <a:p>
            <a:pPr marL="166688" marR="0" lvl="0" indent="-115888" algn="l" rtl="0">
              <a:lnSpc>
                <a:spcPct val="90000"/>
              </a:lnSpc>
              <a:spcBef>
                <a:spcPts val="600"/>
              </a:spcBef>
              <a:spcAft>
                <a:spcPts val="0"/>
              </a:spcAft>
              <a:buClr>
                <a:schemeClr val="dk1"/>
              </a:buClr>
              <a:buSzPct val="25000"/>
              <a:buFont typeface="Arial"/>
              <a:buNone/>
            </a:pPr>
            <a:r>
              <a:rPr lang="en-US" sz="1200" b="1" i="0" u="none" strike="noStrike" cap="none">
                <a:solidFill>
                  <a:schemeClr val="dk1"/>
                </a:solidFill>
                <a:latin typeface="Calibri"/>
                <a:ea typeface="Calibri"/>
                <a:cs typeface="Calibri"/>
                <a:sym typeface="Calibri"/>
              </a:rPr>
              <a:t>Licensed Support Staff (NCEES):</a:t>
            </a:r>
          </a:p>
          <a:p>
            <a:pPr marL="166688" marR="0" lvl="0" indent="-115888" algn="l" rtl="0">
              <a:lnSpc>
                <a:spcPct val="90000"/>
              </a:lnSpc>
              <a:spcBef>
                <a:spcPts val="0"/>
              </a:spcBef>
              <a:spcAft>
                <a:spcPts val="0"/>
              </a:spcAft>
              <a:buClr>
                <a:schemeClr val="dk1"/>
              </a:buClr>
              <a:buSzPct val="100000"/>
              <a:buFont typeface="Arial"/>
              <a:buChar char="•"/>
            </a:pPr>
            <a:r>
              <a:rPr lang="en-US" sz="1200" b="0" i="0" u="none" strike="noStrike" cap="none">
                <a:solidFill>
                  <a:schemeClr val="dk1"/>
                </a:solidFill>
                <a:latin typeface="Calibri"/>
                <a:ea typeface="Calibri"/>
                <a:cs typeface="Calibri"/>
                <a:sym typeface="Calibri"/>
              </a:rPr>
              <a:t>There is no abbreviated plan for licensed support staff.</a:t>
            </a:r>
          </a:p>
          <a:p>
            <a:pPr marL="166688" marR="0" lvl="0" indent="-115888" algn="l" rtl="0">
              <a:lnSpc>
                <a:spcPct val="90000"/>
              </a:lnSpc>
              <a:spcBef>
                <a:spcPts val="0"/>
              </a:spcBef>
              <a:spcAft>
                <a:spcPts val="0"/>
              </a:spcAft>
              <a:buClr>
                <a:schemeClr val="dk1"/>
              </a:buClr>
              <a:buSzPct val="100000"/>
              <a:buFont typeface="Arial"/>
              <a:buChar char="•"/>
            </a:pPr>
            <a:r>
              <a:rPr lang="en-US" sz="1200" b="0" i="0" u="none" strike="noStrike" cap="none">
                <a:solidFill>
                  <a:schemeClr val="dk1"/>
                </a:solidFill>
                <a:latin typeface="Calibri"/>
                <a:ea typeface="Calibri"/>
                <a:cs typeface="Calibri"/>
                <a:sym typeface="Calibri"/>
              </a:rPr>
              <a:t>3 formal for beginning staff </a:t>
            </a:r>
            <a:r>
              <a:rPr lang="en-US" sz="1200" b="1" i="0" u="none" strike="noStrike" cap="none">
                <a:solidFill>
                  <a:schemeClr val="dk1"/>
                </a:solidFill>
                <a:latin typeface="Calibri"/>
                <a:ea typeface="Calibri"/>
                <a:cs typeface="Calibri"/>
                <a:sym typeface="Calibri"/>
              </a:rPr>
              <a:t>(&lt; 3 yrs experience; or 1st year in CMS with ≥ 3 yrs) </a:t>
            </a:r>
            <a:r>
              <a:rPr lang="en-US" sz="1200" b="0" i="0" u="none" strike="noStrike" cap="none">
                <a:solidFill>
                  <a:schemeClr val="dk1"/>
                </a:solidFill>
                <a:latin typeface="Calibri"/>
                <a:ea typeface="Calibri"/>
                <a:cs typeface="Calibri"/>
                <a:sym typeface="Calibri"/>
              </a:rPr>
              <a:t>+ 1 formal by peer</a:t>
            </a:r>
          </a:p>
          <a:p>
            <a:pPr marL="166688" marR="0" lvl="0" indent="-115888" algn="l" rtl="0">
              <a:lnSpc>
                <a:spcPct val="90000"/>
              </a:lnSpc>
              <a:spcBef>
                <a:spcPts val="0"/>
              </a:spcBef>
              <a:spcAft>
                <a:spcPts val="0"/>
              </a:spcAft>
              <a:buClr>
                <a:schemeClr val="dk1"/>
              </a:buClr>
              <a:buSzPct val="100000"/>
              <a:buFont typeface="Arial"/>
              <a:buChar char="•"/>
            </a:pPr>
            <a:r>
              <a:rPr lang="en-US" sz="1200" b="0" i="0" u="none" strike="noStrike" cap="none">
                <a:solidFill>
                  <a:schemeClr val="dk1"/>
                </a:solidFill>
                <a:latin typeface="Calibri"/>
                <a:ea typeface="Calibri"/>
                <a:cs typeface="Calibri"/>
                <a:sym typeface="Calibri"/>
              </a:rPr>
              <a:t>3 total (1 must be formal) for experienced staff </a:t>
            </a:r>
            <a:r>
              <a:rPr lang="en-US" sz="1200" b="1" i="0" u="none" strike="noStrike" cap="none">
                <a:solidFill>
                  <a:schemeClr val="dk1"/>
                </a:solidFill>
                <a:latin typeface="Calibri"/>
                <a:ea typeface="Calibri"/>
                <a:cs typeface="Calibri"/>
                <a:sym typeface="Calibri"/>
              </a:rPr>
              <a:t>with ≥ 3 yrs experience (and not in 1st year with CMS) </a:t>
            </a:r>
          </a:p>
          <a:p>
            <a:pPr marL="166688" marR="0" lvl="0" indent="-115888" algn="l" rtl="0">
              <a:lnSpc>
                <a:spcPct val="90000"/>
              </a:lnSpc>
              <a:spcBef>
                <a:spcPts val="0"/>
              </a:spcBef>
              <a:spcAft>
                <a:spcPts val="0"/>
              </a:spcAft>
              <a:buClr>
                <a:schemeClr val="dk1"/>
              </a:buClr>
              <a:buSzPct val="100000"/>
              <a:buFont typeface="Arial"/>
              <a:buChar char="•"/>
            </a:pPr>
            <a:r>
              <a:rPr lang="en-US" sz="1200" b="0" i="0" u="none" strike="noStrike" cap="none">
                <a:solidFill>
                  <a:schemeClr val="dk1"/>
                </a:solidFill>
                <a:latin typeface="Calibri"/>
                <a:ea typeface="Calibri"/>
                <a:cs typeface="Calibri"/>
                <a:sym typeface="Calibri"/>
              </a:rPr>
              <a:t>EXCEPTION: 1 formal for all speech-language pathologists, physical and occupational therapists  (regardless of  experience level)</a:t>
            </a:r>
          </a:p>
          <a:p>
            <a:pPr marL="166688" marR="0" lvl="0" indent="-115888" algn="l" rtl="0">
              <a:lnSpc>
                <a:spcPct val="90000"/>
              </a:lnSpc>
              <a:spcBef>
                <a:spcPts val="0"/>
              </a:spcBef>
              <a:spcAft>
                <a:spcPts val="0"/>
              </a:spcAft>
              <a:buClr>
                <a:schemeClr val="dk1"/>
              </a:buClr>
              <a:buSzPct val="93750"/>
              <a:buFont typeface="Arial"/>
              <a:buNone/>
            </a:pPr>
            <a:endParaRPr sz="750" b="0" i="0" u="none" strike="noStrike" cap="none">
              <a:solidFill>
                <a:schemeClr val="dk1"/>
              </a:solidFill>
              <a:latin typeface="Calibri"/>
              <a:ea typeface="Calibri"/>
              <a:cs typeface="Calibri"/>
              <a:sym typeface="Calibri"/>
            </a:endParaRPr>
          </a:p>
          <a:p>
            <a:pPr marL="225425" marR="0" lvl="0" indent="-9525" algn="l" rtl="0">
              <a:lnSpc>
                <a:spcPct val="80000"/>
              </a:lnSpc>
              <a:spcBef>
                <a:spcPts val="0"/>
              </a:spcBef>
              <a:spcAft>
                <a:spcPts val="0"/>
              </a:spcAft>
              <a:buClr>
                <a:schemeClr val="dk1"/>
              </a:buClr>
              <a:buSzPct val="25000"/>
              <a:buFont typeface="Arial"/>
              <a:buNone/>
            </a:pPr>
            <a:r>
              <a:rPr lang="en-US" sz="1100" b="0" i="0" u="none" strike="noStrike" cap="none">
                <a:solidFill>
                  <a:schemeClr val="dk1"/>
                </a:solidFill>
                <a:latin typeface="Calibri"/>
                <a:ea typeface="Calibri"/>
                <a:cs typeface="Calibri"/>
                <a:sym typeface="Calibri"/>
              </a:rPr>
              <a:t>*Formal observation = 45  min. or entire lesson/activity</a:t>
            </a:r>
          </a:p>
          <a:p>
            <a:pPr marL="285750" marR="0" lvl="0" indent="-6350" algn="l" rtl="0">
              <a:lnSpc>
                <a:spcPct val="80000"/>
              </a:lnSpc>
              <a:spcBef>
                <a:spcPts val="0"/>
              </a:spcBef>
              <a:spcAft>
                <a:spcPts val="0"/>
              </a:spcAft>
              <a:buClr>
                <a:schemeClr val="dk1"/>
              </a:buClr>
              <a:buSzPct val="25000"/>
              <a:buFont typeface="Arial"/>
              <a:buNone/>
            </a:pPr>
            <a:r>
              <a:rPr lang="en-US" sz="1100" b="0" i="0" u="none" strike="noStrike" cap="none">
                <a:solidFill>
                  <a:schemeClr val="dk1"/>
                </a:solidFill>
                <a:latin typeface="Calibri"/>
                <a:ea typeface="Calibri"/>
                <a:cs typeface="Calibri"/>
                <a:sym typeface="Calibri"/>
              </a:rPr>
              <a:t> Informal observation =  20 min. or entire lesson/activity</a:t>
            </a:r>
          </a:p>
          <a:p>
            <a:pPr marL="225425" marR="0" lvl="0" indent="-9525" algn="l" rtl="0">
              <a:lnSpc>
                <a:spcPct val="80000"/>
              </a:lnSpc>
              <a:spcBef>
                <a:spcPts val="0"/>
              </a:spcBef>
              <a:spcAft>
                <a:spcPts val="0"/>
              </a:spcAft>
              <a:buClr>
                <a:schemeClr val="dk1"/>
              </a:buClr>
              <a:buSzPct val="25000"/>
              <a:buFont typeface="Arial"/>
              <a:buNone/>
            </a:pPr>
            <a:r>
              <a:rPr lang="en-US" sz="350" b="0" i="0" u="none" strike="noStrike" cap="none">
                <a:solidFill>
                  <a:schemeClr val="dk1"/>
                </a:solidFill>
                <a:latin typeface="Calibri"/>
                <a:ea typeface="Calibri"/>
                <a:cs typeface="Calibri"/>
                <a:sym typeface="Calibri"/>
              </a:rPr>
              <a:t>                                            </a:t>
            </a:r>
          </a:p>
        </p:txBody>
      </p:sp>
      <p:sp>
        <p:nvSpPr>
          <p:cNvPr id="144" name="Shape 144"/>
          <p:cNvSpPr txBox="1">
            <a:spLocks noGrp="1"/>
          </p:cNvSpPr>
          <p:nvPr>
            <p:ph type="title"/>
          </p:nvPr>
        </p:nvSpPr>
        <p:spPr>
          <a:xfrm>
            <a:off x="533400" y="38600"/>
            <a:ext cx="8077199" cy="762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000" b="1" i="0" u="none" strike="noStrike" cap="none">
                <a:solidFill>
                  <a:schemeClr val="dk1"/>
                </a:solidFill>
                <a:latin typeface="Calibri"/>
                <a:ea typeface="Calibri"/>
                <a:cs typeface="Calibri"/>
                <a:sym typeface="Calibri"/>
              </a:rPr>
              <a:t>Within the First Quarter</a:t>
            </a:r>
          </a:p>
        </p:txBody>
      </p:sp>
      <p:sp>
        <p:nvSpPr>
          <p:cNvPr id="145" name="Shape 145"/>
          <p:cNvSpPr/>
          <p:nvPr/>
        </p:nvSpPr>
        <p:spPr>
          <a:xfrm>
            <a:off x="1219200" y="2133600"/>
            <a:ext cx="2163964" cy="1685926"/>
          </a:xfrm>
          <a:prstGeom prst="rect">
            <a:avLst/>
          </a:prstGeom>
          <a:noFill/>
          <a:ln>
            <a:noFill/>
          </a:ln>
        </p:spPr>
        <p:txBody>
          <a:bodyPr lIns="71100" tIns="71100" rIns="71100" bIns="71100" anchor="ctr" anchorCtr="0">
            <a:noAutofit/>
          </a:bodyPr>
          <a:lstStyle/>
          <a:p>
            <a:pPr marL="0" marR="0" lvl="0" indent="0" algn="ctr" rtl="0">
              <a:lnSpc>
                <a:spcPct val="90000"/>
              </a:lnSpc>
              <a:spcBef>
                <a:spcPts val="0"/>
              </a:spcBef>
              <a:spcAft>
                <a:spcPts val="0"/>
              </a:spcAft>
              <a:buSzPct val="25000"/>
              <a:buNone/>
            </a:pPr>
            <a:r>
              <a:rPr lang="en-US" sz="1800" b="1">
                <a:solidFill>
                  <a:schemeClr val="accent1"/>
                </a:solidFill>
                <a:latin typeface="Calibri"/>
                <a:ea typeface="Calibri"/>
                <a:cs typeface="Calibri"/>
                <a:sym typeface="Calibri"/>
              </a:rPr>
              <a:t>STEP 3:</a:t>
            </a:r>
          </a:p>
          <a:p>
            <a:pPr marL="0" marR="0" lvl="0" indent="0" algn="ctr" rtl="0">
              <a:lnSpc>
                <a:spcPct val="90000"/>
              </a:lnSpc>
              <a:spcBef>
                <a:spcPts val="630"/>
              </a:spcBef>
              <a:spcAft>
                <a:spcPts val="0"/>
              </a:spcAft>
              <a:buSzPct val="25000"/>
              <a:buNone/>
            </a:pPr>
            <a:r>
              <a:rPr lang="en-US" sz="1800" b="1">
                <a:solidFill>
                  <a:schemeClr val="accent1"/>
                </a:solidFill>
                <a:latin typeface="Calibri"/>
                <a:ea typeface="Calibri"/>
                <a:cs typeface="Calibri"/>
                <a:sym typeface="Calibri"/>
              </a:rPr>
              <a:t>Observation Cycle</a:t>
            </a:r>
          </a:p>
          <a:p>
            <a:pPr marL="0" marR="0" lvl="0" indent="0" algn="ctr" rtl="0">
              <a:lnSpc>
                <a:spcPct val="90000"/>
              </a:lnSpc>
              <a:spcBef>
                <a:spcPts val="630"/>
              </a:spcBef>
              <a:spcAft>
                <a:spcPts val="0"/>
              </a:spcAft>
              <a:buSzPct val="25000"/>
              <a:buNone/>
            </a:pPr>
            <a:r>
              <a:rPr lang="en-US" sz="1800" b="1">
                <a:solidFill>
                  <a:schemeClr val="accent1"/>
                </a:solidFill>
                <a:latin typeface="Calibri"/>
                <a:ea typeface="Calibri"/>
                <a:cs typeface="Calibri"/>
                <a:sym typeface="Calibri"/>
              </a:rPr>
              <a:t>(Administrative and Peer)</a:t>
            </a:r>
          </a:p>
        </p:txBody>
      </p:sp>
      <p:sp>
        <p:nvSpPr>
          <p:cNvPr id="146" name="Shape 146"/>
          <p:cNvSpPr/>
          <p:nvPr/>
        </p:nvSpPr>
        <p:spPr>
          <a:xfrm rot="10800000">
            <a:off x="304800" y="838199"/>
            <a:ext cx="4190999" cy="4114800"/>
          </a:xfrm>
          <a:custGeom>
            <a:avLst/>
            <a:gdLst/>
            <a:ahLst/>
            <a:cxnLst/>
            <a:rect l="0" t="0" r="0" b="0"/>
            <a:pathLst>
              <a:path w="120000" h="120000" extrusionOk="0">
                <a:moveTo>
                  <a:pt x="0" y="120000"/>
                </a:moveTo>
                <a:lnTo>
                  <a:pt x="0" y="120000"/>
                </a:lnTo>
                <a:cubicBezTo>
                  <a:pt x="0" y="53725"/>
                  <a:pt x="53725" y="0"/>
                  <a:pt x="119999" y="0"/>
                </a:cubicBezTo>
                <a:lnTo>
                  <a:pt x="120000" y="120000"/>
                </a:lnTo>
                <a:close/>
              </a:path>
            </a:pathLst>
          </a:custGeom>
          <a:solidFill>
            <a:srgbClr val="C00000"/>
          </a:solidFill>
          <a:ln w="25400"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47" name="Shape 147"/>
          <p:cNvSpPr txBox="1"/>
          <p:nvPr/>
        </p:nvSpPr>
        <p:spPr>
          <a:xfrm>
            <a:off x="457200" y="1981200"/>
            <a:ext cx="3249029" cy="2117502"/>
          </a:xfrm>
          <a:prstGeom prst="rect">
            <a:avLst/>
          </a:prstGeom>
          <a:noFill/>
          <a:ln>
            <a:noFill/>
          </a:ln>
        </p:spPr>
        <p:txBody>
          <a:bodyPr lIns="91425" tIns="45700" rIns="91425" bIns="45700" anchor="t" anchorCtr="0">
            <a:noAutofit/>
          </a:bodyPr>
          <a:lstStyle/>
          <a:p>
            <a:pPr marL="0" marR="0" lvl="0" indent="0" algn="ctr" rtl="0">
              <a:lnSpc>
                <a:spcPct val="90000"/>
              </a:lnSpc>
              <a:spcBef>
                <a:spcPts val="0"/>
              </a:spcBef>
              <a:spcAft>
                <a:spcPts val="0"/>
              </a:spcAft>
              <a:buSzPct val="25000"/>
              <a:buNone/>
            </a:pPr>
            <a:r>
              <a:rPr lang="en-US" sz="3200" b="1">
                <a:solidFill>
                  <a:schemeClr val="lt1"/>
                </a:solidFill>
                <a:latin typeface="Calibri"/>
                <a:ea typeface="Calibri"/>
                <a:cs typeface="Calibri"/>
                <a:sym typeface="Calibri"/>
              </a:rPr>
              <a:t>STEP 3:</a:t>
            </a:r>
          </a:p>
          <a:p>
            <a:pPr marL="0" marR="0" lvl="0" indent="0" algn="ctr" rtl="0">
              <a:lnSpc>
                <a:spcPct val="90000"/>
              </a:lnSpc>
              <a:spcBef>
                <a:spcPts val="1120"/>
              </a:spcBef>
              <a:spcAft>
                <a:spcPts val="0"/>
              </a:spcAft>
              <a:buSzPct val="25000"/>
              <a:buNone/>
            </a:pPr>
            <a:r>
              <a:rPr lang="en-US" sz="3200" b="1">
                <a:solidFill>
                  <a:schemeClr val="lt1"/>
                </a:solidFill>
                <a:latin typeface="Calibri"/>
                <a:ea typeface="Calibri"/>
                <a:cs typeface="Calibri"/>
                <a:sym typeface="Calibri"/>
              </a:rPr>
              <a:t>Observation Cycle</a:t>
            </a:r>
          </a:p>
          <a:p>
            <a:pPr marL="0" marR="0" lvl="0" indent="0" algn="ctr" rtl="0">
              <a:lnSpc>
                <a:spcPct val="90000"/>
              </a:lnSpc>
              <a:spcBef>
                <a:spcPts val="1120"/>
              </a:spcBef>
              <a:spcAft>
                <a:spcPts val="0"/>
              </a:spcAft>
              <a:buSzPct val="25000"/>
              <a:buNone/>
            </a:pPr>
            <a:r>
              <a:rPr lang="en-US" sz="2400" b="1">
                <a:solidFill>
                  <a:schemeClr val="lt1"/>
                </a:solidFill>
                <a:latin typeface="Calibri"/>
                <a:ea typeface="Calibri"/>
                <a:cs typeface="Calibri"/>
                <a:sym typeface="Calibri"/>
              </a:rPr>
              <a:t>(Administrative and </a:t>
            </a:r>
          </a:p>
          <a:p>
            <a:pPr marL="0" marR="0" lvl="0" indent="0" algn="ctr" rtl="0">
              <a:lnSpc>
                <a:spcPct val="90000"/>
              </a:lnSpc>
              <a:spcBef>
                <a:spcPts val="840"/>
              </a:spcBef>
              <a:spcAft>
                <a:spcPts val="0"/>
              </a:spcAft>
              <a:buSzPct val="25000"/>
              <a:buNone/>
            </a:pPr>
            <a:r>
              <a:rPr lang="en-US" sz="2400" b="1">
                <a:solidFill>
                  <a:schemeClr val="lt1"/>
                </a:solidFill>
                <a:latin typeface="Calibri"/>
                <a:ea typeface="Calibri"/>
                <a:cs typeface="Calibri"/>
                <a:sym typeface="Calibri"/>
              </a:rPr>
              <a:t>Peer)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grpSp>
        <p:nvGrpSpPr>
          <p:cNvPr id="153" name="Shape 153"/>
          <p:cNvGrpSpPr/>
          <p:nvPr/>
        </p:nvGrpSpPr>
        <p:grpSpPr>
          <a:xfrm>
            <a:off x="304800" y="945895"/>
            <a:ext cx="8499058" cy="5250207"/>
            <a:chOff x="0" y="3795"/>
            <a:chExt cx="8499058" cy="5250207"/>
          </a:xfrm>
        </p:grpSpPr>
        <p:sp>
          <p:nvSpPr>
            <p:cNvPr id="154" name="Shape 154"/>
            <p:cNvSpPr/>
            <p:nvPr/>
          </p:nvSpPr>
          <p:spPr>
            <a:xfrm>
              <a:off x="2907473" y="3795"/>
              <a:ext cx="5591585" cy="807410"/>
            </a:xfrm>
            <a:prstGeom prst="rightArrow">
              <a:avLst>
                <a:gd name="adj1" fmla="val 75000"/>
                <a:gd name="adj2" fmla="val 50000"/>
              </a:avLst>
            </a:prstGeom>
            <a:solidFill>
              <a:srgbClr val="FBFAF8">
                <a:alpha val="89803"/>
              </a:srgbClr>
            </a:solidFill>
            <a:ln w="25400" cap="flat" cmpd="sng">
              <a:solidFill>
                <a:srgbClr val="CFD7E7">
                  <a:alpha val="89803"/>
                </a:srgbClr>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55" name="Shape 155"/>
            <p:cNvSpPr txBox="1"/>
            <p:nvPr/>
          </p:nvSpPr>
          <p:spPr>
            <a:xfrm>
              <a:off x="2907473" y="104721"/>
              <a:ext cx="5288805" cy="605559"/>
            </a:xfrm>
            <a:prstGeom prst="rect">
              <a:avLst/>
            </a:prstGeom>
            <a:noFill/>
            <a:ln>
              <a:noFill/>
            </a:ln>
          </p:spPr>
          <p:txBody>
            <a:bodyPr lIns="10150" tIns="10150" rIns="10150" bIns="10150" anchor="ctr" anchorCtr="0">
              <a:noAutofit/>
            </a:bodyPr>
            <a:lstStyle/>
            <a:p>
              <a:pPr marL="171450" marR="0" lvl="1" indent="-171450" algn="l" rtl="0">
                <a:lnSpc>
                  <a:spcPct val="90000"/>
                </a:lnSpc>
                <a:spcBef>
                  <a:spcPts val="0"/>
                </a:spcBef>
                <a:spcAft>
                  <a:spcPts val="0"/>
                </a:spcAft>
                <a:buClr>
                  <a:schemeClr val="dk1"/>
                </a:buClr>
                <a:buSzPct val="100000"/>
                <a:buFont typeface="Calibri"/>
                <a:buChar char="•"/>
              </a:pPr>
              <a:r>
                <a:rPr lang="en-US" sz="1600" b="0" i="0" u="none" strike="noStrike" cap="none">
                  <a:solidFill>
                    <a:schemeClr val="dk1"/>
                  </a:solidFill>
                  <a:latin typeface="Calibri"/>
                  <a:ea typeface="Calibri"/>
                  <a:cs typeface="Calibri"/>
                  <a:sym typeface="Calibri"/>
                </a:rPr>
                <a:t>Consistently and significantly exceeded basic competence on standard(s) of performance</a:t>
              </a:r>
            </a:p>
          </p:txBody>
        </p:sp>
        <p:sp>
          <p:nvSpPr>
            <p:cNvPr id="156" name="Shape 156"/>
            <p:cNvSpPr/>
            <p:nvPr/>
          </p:nvSpPr>
          <p:spPr>
            <a:xfrm>
              <a:off x="0" y="49801"/>
              <a:ext cx="2834648" cy="715397"/>
            </a:xfrm>
            <a:prstGeom prst="roundRect">
              <a:avLst>
                <a:gd name="adj" fmla="val 16667"/>
              </a:avLst>
            </a:prstGeom>
            <a:solidFill>
              <a:srgbClr val="5F497A"/>
            </a:solidFill>
            <a:ln w="25400"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57" name="Shape 157"/>
            <p:cNvSpPr txBox="1"/>
            <p:nvPr/>
          </p:nvSpPr>
          <p:spPr>
            <a:xfrm>
              <a:off x="34923" y="84725"/>
              <a:ext cx="2764802" cy="645552"/>
            </a:xfrm>
            <a:prstGeom prst="rect">
              <a:avLst/>
            </a:prstGeom>
            <a:noFill/>
            <a:ln>
              <a:noFill/>
            </a:ln>
          </p:spPr>
          <p:txBody>
            <a:bodyPr lIns="106675" tIns="53325" rIns="106675" bIns="53325" anchor="ctr" anchorCtr="0">
              <a:noAutofit/>
            </a:bodyPr>
            <a:lstStyle/>
            <a:p>
              <a:pPr marL="0" marR="0" lvl="0" indent="0" algn="ctr" rtl="0">
                <a:lnSpc>
                  <a:spcPct val="90000"/>
                </a:lnSpc>
                <a:spcBef>
                  <a:spcPts val="0"/>
                </a:spcBef>
                <a:spcAft>
                  <a:spcPts val="0"/>
                </a:spcAft>
                <a:buSzPct val="25000"/>
                <a:buNone/>
              </a:pPr>
              <a:r>
                <a:rPr lang="en-US" sz="2800">
                  <a:solidFill>
                    <a:srgbClr val="FFFFFF"/>
                  </a:solidFill>
                  <a:latin typeface="Calibri"/>
                  <a:ea typeface="Calibri"/>
                  <a:cs typeface="Calibri"/>
                  <a:sym typeface="Calibri"/>
                </a:rPr>
                <a:t>Distinguished</a:t>
              </a:r>
            </a:p>
          </p:txBody>
        </p:sp>
        <p:sp>
          <p:nvSpPr>
            <p:cNvPr id="158" name="Shape 158"/>
            <p:cNvSpPr/>
            <p:nvPr/>
          </p:nvSpPr>
          <p:spPr>
            <a:xfrm>
              <a:off x="2895592" y="891948"/>
              <a:ext cx="5577861" cy="807410"/>
            </a:xfrm>
            <a:prstGeom prst="rightArrow">
              <a:avLst>
                <a:gd name="adj1" fmla="val 75000"/>
                <a:gd name="adj2" fmla="val 50000"/>
              </a:avLst>
            </a:prstGeom>
            <a:solidFill>
              <a:srgbClr val="FBFAF8">
                <a:alpha val="89803"/>
              </a:srgbClr>
            </a:solidFill>
            <a:ln w="25400" cap="flat" cmpd="sng">
              <a:solidFill>
                <a:srgbClr val="CFD7E7">
                  <a:alpha val="89803"/>
                </a:srgbClr>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59" name="Shape 159"/>
            <p:cNvSpPr txBox="1"/>
            <p:nvPr/>
          </p:nvSpPr>
          <p:spPr>
            <a:xfrm>
              <a:off x="2895592" y="992874"/>
              <a:ext cx="5275081" cy="605559"/>
            </a:xfrm>
            <a:prstGeom prst="rect">
              <a:avLst/>
            </a:prstGeom>
            <a:noFill/>
            <a:ln>
              <a:noFill/>
            </a:ln>
          </p:spPr>
          <p:txBody>
            <a:bodyPr lIns="10150" tIns="10150" rIns="10150" bIns="10150" anchor="ctr" anchorCtr="0">
              <a:noAutofit/>
            </a:bodyPr>
            <a:lstStyle/>
            <a:p>
              <a:pPr marL="171450" marR="0" lvl="1" indent="-171450" algn="l" rtl="0">
                <a:lnSpc>
                  <a:spcPct val="90000"/>
                </a:lnSpc>
                <a:spcBef>
                  <a:spcPts val="0"/>
                </a:spcBef>
                <a:spcAft>
                  <a:spcPts val="0"/>
                </a:spcAft>
                <a:buClr>
                  <a:schemeClr val="dk1"/>
                </a:buClr>
                <a:buSzPct val="100000"/>
                <a:buFont typeface="Calibri"/>
                <a:buChar char="•"/>
              </a:pPr>
              <a:r>
                <a:rPr lang="en-US" sz="1600" b="0" i="0" u="none" strike="noStrike" cap="none">
                  <a:solidFill>
                    <a:schemeClr val="dk1"/>
                  </a:solidFill>
                  <a:latin typeface="Calibri"/>
                  <a:ea typeface="Calibri"/>
                  <a:cs typeface="Calibri"/>
                  <a:sym typeface="Calibri"/>
                </a:rPr>
                <a:t>Exceeded basic competence on standard(s) of performance most of the time </a:t>
              </a:r>
            </a:p>
          </p:txBody>
        </p:sp>
        <p:sp>
          <p:nvSpPr>
            <p:cNvPr id="160" name="Shape 160"/>
            <p:cNvSpPr/>
            <p:nvPr/>
          </p:nvSpPr>
          <p:spPr>
            <a:xfrm>
              <a:off x="0" y="921938"/>
              <a:ext cx="2834648" cy="747427"/>
            </a:xfrm>
            <a:prstGeom prst="roundRect">
              <a:avLst>
                <a:gd name="adj" fmla="val 16667"/>
              </a:avLst>
            </a:prstGeom>
            <a:solidFill>
              <a:srgbClr val="00B0F0"/>
            </a:solidFill>
            <a:ln w="25400"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61" name="Shape 161"/>
            <p:cNvSpPr txBox="1"/>
            <p:nvPr/>
          </p:nvSpPr>
          <p:spPr>
            <a:xfrm>
              <a:off x="36485" y="958425"/>
              <a:ext cx="2761676" cy="674455"/>
            </a:xfrm>
            <a:prstGeom prst="rect">
              <a:avLst/>
            </a:prstGeom>
            <a:noFill/>
            <a:ln>
              <a:noFill/>
            </a:ln>
          </p:spPr>
          <p:txBody>
            <a:bodyPr lIns="106675" tIns="53325" rIns="106675" bIns="53325" anchor="ctr" anchorCtr="0">
              <a:noAutofit/>
            </a:bodyPr>
            <a:lstStyle/>
            <a:p>
              <a:pPr marL="0" marR="0" lvl="0" indent="0" algn="ctr" rtl="0">
                <a:lnSpc>
                  <a:spcPct val="90000"/>
                </a:lnSpc>
                <a:spcBef>
                  <a:spcPts val="0"/>
                </a:spcBef>
                <a:spcAft>
                  <a:spcPts val="0"/>
                </a:spcAft>
                <a:buSzPct val="25000"/>
                <a:buNone/>
              </a:pPr>
              <a:r>
                <a:rPr lang="en-US" sz="2800">
                  <a:solidFill>
                    <a:srgbClr val="FFFFFF"/>
                  </a:solidFill>
                  <a:latin typeface="Calibri"/>
                  <a:ea typeface="Calibri"/>
                  <a:cs typeface="Calibri"/>
                  <a:sym typeface="Calibri"/>
                </a:rPr>
                <a:t>Accomplished</a:t>
              </a:r>
            </a:p>
          </p:txBody>
        </p:sp>
        <p:sp>
          <p:nvSpPr>
            <p:cNvPr id="162" name="Shape 162"/>
            <p:cNvSpPr/>
            <p:nvPr/>
          </p:nvSpPr>
          <p:spPr>
            <a:xfrm>
              <a:off x="2895592" y="1780100"/>
              <a:ext cx="5547341" cy="807410"/>
            </a:xfrm>
            <a:prstGeom prst="rightArrow">
              <a:avLst>
                <a:gd name="adj1" fmla="val 75000"/>
                <a:gd name="adj2" fmla="val 50000"/>
              </a:avLst>
            </a:prstGeom>
            <a:solidFill>
              <a:srgbClr val="FBFAF8">
                <a:alpha val="89803"/>
              </a:srgbClr>
            </a:solidFill>
            <a:ln w="25400" cap="flat" cmpd="sng">
              <a:solidFill>
                <a:srgbClr val="CFD7E7">
                  <a:alpha val="89803"/>
                </a:srgbClr>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63" name="Shape 163"/>
            <p:cNvSpPr txBox="1"/>
            <p:nvPr/>
          </p:nvSpPr>
          <p:spPr>
            <a:xfrm>
              <a:off x="2895592" y="1881025"/>
              <a:ext cx="5244562" cy="605559"/>
            </a:xfrm>
            <a:prstGeom prst="rect">
              <a:avLst/>
            </a:prstGeom>
            <a:noFill/>
            <a:ln>
              <a:noFill/>
            </a:ln>
          </p:spPr>
          <p:txBody>
            <a:bodyPr lIns="10150" tIns="10150" rIns="10150" bIns="10150" anchor="ctr" anchorCtr="0">
              <a:noAutofit/>
            </a:bodyPr>
            <a:lstStyle/>
            <a:p>
              <a:pPr marL="171450" marR="0" lvl="1" indent="-171450" algn="l" rtl="0">
                <a:lnSpc>
                  <a:spcPct val="90000"/>
                </a:lnSpc>
                <a:spcBef>
                  <a:spcPts val="0"/>
                </a:spcBef>
                <a:spcAft>
                  <a:spcPts val="0"/>
                </a:spcAft>
                <a:buClr>
                  <a:schemeClr val="dk1"/>
                </a:buClr>
                <a:buSzPct val="100000"/>
                <a:buFont typeface="Calibri"/>
                <a:buChar char="•"/>
              </a:pPr>
              <a:r>
                <a:rPr lang="en-US" sz="1600" b="0" i="0" u="none" strike="noStrike" cap="none">
                  <a:solidFill>
                    <a:schemeClr val="dk1"/>
                  </a:solidFill>
                  <a:latin typeface="Calibri"/>
                  <a:ea typeface="Calibri"/>
                  <a:cs typeface="Calibri"/>
                  <a:sym typeface="Calibri"/>
                </a:rPr>
                <a:t>Demonstrated basic competence on standards of performance </a:t>
              </a:r>
            </a:p>
          </p:txBody>
        </p:sp>
        <p:sp>
          <p:nvSpPr>
            <p:cNvPr id="164" name="Shape 164"/>
            <p:cNvSpPr/>
            <p:nvPr/>
          </p:nvSpPr>
          <p:spPr>
            <a:xfrm>
              <a:off x="0" y="1814059"/>
              <a:ext cx="2804130" cy="684279"/>
            </a:xfrm>
            <a:prstGeom prst="roundRect">
              <a:avLst>
                <a:gd name="adj" fmla="val 16667"/>
              </a:avLst>
            </a:prstGeom>
            <a:solidFill>
              <a:srgbClr val="92D050"/>
            </a:solidFill>
            <a:ln w="25400" cap="flat" cmpd="sng">
              <a:solidFill>
                <a:srgbClr val="92D05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65" name="Shape 165"/>
            <p:cNvSpPr txBox="1"/>
            <p:nvPr/>
          </p:nvSpPr>
          <p:spPr>
            <a:xfrm>
              <a:off x="33404" y="1847464"/>
              <a:ext cx="2737321" cy="617472"/>
            </a:xfrm>
            <a:prstGeom prst="rect">
              <a:avLst/>
            </a:prstGeom>
            <a:noFill/>
            <a:ln>
              <a:noFill/>
            </a:ln>
          </p:spPr>
          <p:txBody>
            <a:bodyPr lIns="106675" tIns="53325" rIns="106675" bIns="53325" anchor="ctr" anchorCtr="0">
              <a:noAutofit/>
            </a:bodyPr>
            <a:lstStyle/>
            <a:p>
              <a:pPr marL="0" marR="0" lvl="0" indent="0" algn="ctr" rtl="0">
                <a:lnSpc>
                  <a:spcPct val="90000"/>
                </a:lnSpc>
                <a:spcBef>
                  <a:spcPts val="0"/>
                </a:spcBef>
                <a:spcAft>
                  <a:spcPts val="0"/>
                </a:spcAft>
                <a:buSzPct val="25000"/>
                <a:buNone/>
              </a:pPr>
              <a:r>
                <a:rPr lang="en-US" sz="2800">
                  <a:solidFill>
                    <a:srgbClr val="FFFFFF"/>
                  </a:solidFill>
                  <a:latin typeface="Calibri"/>
                  <a:ea typeface="Calibri"/>
                  <a:cs typeface="Calibri"/>
                  <a:sym typeface="Calibri"/>
                </a:rPr>
                <a:t>Proficient</a:t>
              </a:r>
            </a:p>
          </p:txBody>
        </p:sp>
        <p:sp>
          <p:nvSpPr>
            <p:cNvPr id="166" name="Shape 166"/>
            <p:cNvSpPr/>
            <p:nvPr/>
          </p:nvSpPr>
          <p:spPr>
            <a:xfrm>
              <a:off x="2895602" y="2668252"/>
              <a:ext cx="5572823" cy="809444"/>
            </a:xfrm>
            <a:prstGeom prst="rightArrow">
              <a:avLst>
                <a:gd name="adj1" fmla="val 75000"/>
                <a:gd name="adj2" fmla="val 50000"/>
              </a:avLst>
            </a:prstGeom>
            <a:solidFill>
              <a:srgbClr val="FBFAF8">
                <a:alpha val="89803"/>
              </a:srgbClr>
            </a:solidFill>
            <a:ln w="25400" cap="flat" cmpd="sng">
              <a:solidFill>
                <a:srgbClr val="CFD7E7">
                  <a:alpha val="89803"/>
                </a:srgbClr>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67" name="Shape 167"/>
            <p:cNvSpPr txBox="1"/>
            <p:nvPr/>
          </p:nvSpPr>
          <p:spPr>
            <a:xfrm>
              <a:off x="2895602" y="2769433"/>
              <a:ext cx="5269281" cy="607083"/>
            </a:xfrm>
            <a:prstGeom prst="rect">
              <a:avLst/>
            </a:prstGeom>
            <a:noFill/>
            <a:ln>
              <a:noFill/>
            </a:ln>
          </p:spPr>
          <p:txBody>
            <a:bodyPr lIns="10150" tIns="10150" rIns="10150" bIns="10150" anchor="ctr" anchorCtr="0">
              <a:noAutofit/>
            </a:bodyPr>
            <a:lstStyle/>
            <a:p>
              <a:pPr marL="171450" marR="0" lvl="1" indent="-171450" algn="l" rtl="0">
                <a:lnSpc>
                  <a:spcPct val="90000"/>
                </a:lnSpc>
                <a:spcBef>
                  <a:spcPts val="0"/>
                </a:spcBef>
                <a:spcAft>
                  <a:spcPts val="0"/>
                </a:spcAft>
                <a:buClr>
                  <a:schemeClr val="dk1"/>
                </a:buClr>
                <a:buSzPct val="100000"/>
                <a:buFont typeface="Calibri"/>
                <a:buChar char="•"/>
              </a:pPr>
              <a:r>
                <a:rPr lang="en-US" sz="1600" b="0" i="0" u="none" strike="noStrike" cap="none">
                  <a:solidFill>
                    <a:schemeClr val="dk1"/>
                  </a:solidFill>
                  <a:latin typeface="Calibri"/>
                  <a:ea typeface="Calibri"/>
                  <a:cs typeface="Calibri"/>
                  <a:sym typeface="Calibri"/>
                </a:rPr>
                <a:t>Demonstrated adequate growth toward achieving standards during the period of performance, but did not demonstrate competence on standard(s) of performance</a:t>
              </a:r>
            </a:p>
          </p:txBody>
        </p:sp>
        <p:sp>
          <p:nvSpPr>
            <p:cNvPr id="168" name="Shape 168"/>
            <p:cNvSpPr/>
            <p:nvPr/>
          </p:nvSpPr>
          <p:spPr>
            <a:xfrm>
              <a:off x="0" y="2716298"/>
              <a:ext cx="2829630" cy="713354"/>
            </a:xfrm>
            <a:prstGeom prst="roundRect">
              <a:avLst>
                <a:gd name="adj" fmla="val 16667"/>
              </a:avLst>
            </a:prstGeom>
            <a:solidFill>
              <a:srgbClr val="FF6600"/>
            </a:solidFill>
            <a:ln w="25400"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69" name="Shape 169"/>
            <p:cNvSpPr txBox="1"/>
            <p:nvPr/>
          </p:nvSpPr>
          <p:spPr>
            <a:xfrm>
              <a:off x="34823" y="2751121"/>
              <a:ext cx="2759983" cy="643709"/>
            </a:xfrm>
            <a:prstGeom prst="rect">
              <a:avLst/>
            </a:prstGeom>
            <a:noFill/>
            <a:ln>
              <a:noFill/>
            </a:ln>
          </p:spPr>
          <p:txBody>
            <a:bodyPr lIns="106675" tIns="53325" rIns="106675" bIns="53325" anchor="ctr" anchorCtr="0">
              <a:noAutofit/>
            </a:bodyPr>
            <a:lstStyle/>
            <a:p>
              <a:pPr marL="0" marR="0" lvl="0" indent="0" algn="ctr" rtl="0">
                <a:lnSpc>
                  <a:spcPct val="90000"/>
                </a:lnSpc>
                <a:spcBef>
                  <a:spcPts val="0"/>
                </a:spcBef>
                <a:spcAft>
                  <a:spcPts val="0"/>
                </a:spcAft>
                <a:buSzPct val="25000"/>
                <a:buNone/>
              </a:pPr>
              <a:r>
                <a:rPr lang="en-US" sz="2800">
                  <a:solidFill>
                    <a:srgbClr val="FFFFFF"/>
                  </a:solidFill>
                  <a:latin typeface="Calibri"/>
                  <a:ea typeface="Calibri"/>
                  <a:cs typeface="Calibri"/>
                  <a:sym typeface="Calibri"/>
                </a:rPr>
                <a:t>Developing</a:t>
              </a:r>
            </a:p>
          </p:txBody>
        </p:sp>
        <p:sp>
          <p:nvSpPr>
            <p:cNvPr id="170" name="Shape 170"/>
            <p:cNvSpPr/>
            <p:nvPr/>
          </p:nvSpPr>
          <p:spPr>
            <a:xfrm>
              <a:off x="2895609" y="3558439"/>
              <a:ext cx="5547341" cy="807410"/>
            </a:xfrm>
            <a:prstGeom prst="rightArrow">
              <a:avLst>
                <a:gd name="adj1" fmla="val 75000"/>
                <a:gd name="adj2" fmla="val 50000"/>
              </a:avLst>
            </a:prstGeom>
            <a:solidFill>
              <a:srgbClr val="FBFAF8">
                <a:alpha val="89803"/>
              </a:srgbClr>
            </a:solidFill>
            <a:ln w="25400" cap="flat" cmpd="sng">
              <a:solidFill>
                <a:srgbClr val="CFD7E7">
                  <a:alpha val="89803"/>
                </a:srgbClr>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71" name="Shape 171"/>
            <p:cNvSpPr txBox="1"/>
            <p:nvPr/>
          </p:nvSpPr>
          <p:spPr>
            <a:xfrm>
              <a:off x="2895609" y="3659366"/>
              <a:ext cx="5244562" cy="605559"/>
            </a:xfrm>
            <a:prstGeom prst="rect">
              <a:avLst/>
            </a:prstGeom>
            <a:noFill/>
            <a:ln>
              <a:noFill/>
            </a:ln>
          </p:spPr>
          <p:txBody>
            <a:bodyPr lIns="10150" tIns="10150" rIns="10150" bIns="10150" anchor="ctr" anchorCtr="0">
              <a:noAutofit/>
            </a:bodyPr>
            <a:lstStyle/>
            <a:p>
              <a:pPr marL="171450" marR="0" lvl="1" indent="-171450" algn="l" rtl="0">
                <a:lnSpc>
                  <a:spcPct val="90000"/>
                </a:lnSpc>
                <a:spcBef>
                  <a:spcPts val="0"/>
                </a:spcBef>
                <a:spcAft>
                  <a:spcPts val="0"/>
                </a:spcAft>
                <a:buClr>
                  <a:schemeClr val="dk1"/>
                </a:buClr>
                <a:buSzPct val="100000"/>
                <a:buFont typeface="Calibri"/>
                <a:buChar char="•"/>
              </a:pPr>
              <a:r>
                <a:rPr lang="en-US" sz="1600" b="0" i="0" u="none" strike="noStrike" cap="none">
                  <a:solidFill>
                    <a:schemeClr val="dk1"/>
                  </a:solidFill>
                  <a:latin typeface="Calibri"/>
                  <a:ea typeface="Calibri"/>
                  <a:cs typeface="Calibri"/>
                  <a:sym typeface="Calibri"/>
                </a:rPr>
                <a:t>Did not demonstrate competence on or adequate growth toward achieving standard(s) of performance. </a:t>
              </a:r>
            </a:p>
          </p:txBody>
        </p:sp>
        <p:sp>
          <p:nvSpPr>
            <p:cNvPr id="172" name="Shape 172"/>
            <p:cNvSpPr/>
            <p:nvPr/>
          </p:nvSpPr>
          <p:spPr>
            <a:xfrm>
              <a:off x="0" y="3558439"/>
              <a:ext cx="2804164" cy="807410"/>
            </a:xfrm>
            <a:prstGeom prst="roundRect">
              <a:avLst>
                <a:gd name="adj" fmla="val 16667"/>
              </a:avLst>
            </a:prstGeom>
            <a:solidFill>
              <a:srgbClr val="C00000">
                <a:alpha val="89803"/>
              </a:srgbClr>
            </a:solidFill>
            <a:ln w="25400"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73" name="Shape 173"/>
            <p:cNvSpPr txBox="1"/>
            <p:nvPr/>
          </p:nvSpPr>
          <p:spPr>
            <a:xfrm>
              <a:off x="39414" y="3597855"/>
              <a:ext cx="2725333" cy="728580"/>
            </a:xfrm>
            <a:prstGeom prst="rect">
              <a:avLst/>
            </a:prstGeom>
            <a:noFill/>
            <a:ln>
              <a:noFill/>
            </a:ln>
          </p:spPr>
          <p:txBody>
            <a:bodyPr lIns="106675" tIns="53325" rIns="106675" bIns="53325" anchor="ctr" anchorCtr="0">
              <a:noAutofit/>
            </a:bodyPr>
            <a:lstStyle/>
            <a:p>
              <a:pPr marL="0" marR="0" lvl="0" indent="0" algn="ctr" rtl="0">
                <a:lnSpc>
                  <a:spcPct val="90000"/>
                </a:lnSpc>
                <a:spcBef>
                  <a:spcPts val="0"/>
                </a:spcBef>
                <a:spcAft>
                  <a:spcPts val="0"/>
                </a:spcAft>
                <a:buSzPct val="25000"/>
                <a:buNone/>
              </a:pPr>
              <a:r>
                <a:rPr lang="en-US" sz="2800">
                  <a:solidFill>
                    <a:srgbClr val="FFFFFF"/>
                  </a:solidFill>
                  <a:latin typeface="Calibri"/>
                  <a:ea typeface="Calibri"/>
                  <a:cs typeface="Calibri"/>
                  <a:sym typeface="Calibri"/>
                </a:rPr>
                <a:t>Not Demonstrated*</a:t>
              </a:r>
            </a:p>
          </p:txBody>
        </p:sp>
        <p:sp>
          <p:nvSpPr>
            <p:cNvPr id="174" name="Shape 174"/>
            <p:cNvSpPr/>
            <p:nvPr/>
          </p:nvSpPr>
          <p:spPr>
            <a:xfrm>
              <a:off x="2895609" y="4446592"/>
              <a:ext cx="5547341" cy="807410"/>
            </a:xfrm>
            <a:prstGeom prst="rightArrow">
              <a:avLst>
                <a:gd name="adj1" fmla="val 75000"/>
                <a:gd name="adj2" fmla="val 50000"/>
              </a:avLst>
            </a:prstGeom>
            <a:solidFill>
              <a:srgbClr val="FFF7FF">
                <a:alpha val="89803"/>
              </a:srgbClr>
            </a:solidFill>
            <a:ln w="25400" cap="flat" cmpd="sng">
              <a:solidFill>
                <a:srgbClr val="CFD7E7">
                  <a:alpha val="89803"/>
                </a:srgbClr>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75" name="Shape 175"/>
            <p:cNvSpPr txBox="1"/>
            <p:nvPr/>
          </p:nvSpPr>
          <p:spPr>
            <a:xfrm>
              <a:off x="2895609" y="4547517"/>
              <a:ext cx="5244562" cy="605559"/>
            </a:xfrm>
            <a:prstGeom prst="rect">
              <a:avLst/>
            </a:prstGeom>
            <a:noFill/>
            <a:ln>
              <a:noFill/>
            </a:ln>
          </p:spPr>
          <p:txBody>
            <a:bodyPr lIns="10150" tIns="10150" rIns="10150" bIns="10150" anchor="t" anchorCtr="0">
              <a:noAutofit/>
            </a:bodyPr>
            <a:lstStyle/>
            <a:p>
              <a:pPr marL="171450" marR="0" lvl="1" indent="-171450" algn="l" rtl="0">
                <a:lnSpc>
                  <a:spcPct val="90000"/>
                </a:lnSpc>
                <a:spcBef>
                  <a:spcPts val="0"/>
                </a:spcBef>
                <a:spcAft>
                  <a:spcPts val="0"/>
                </a:spcAft>
                <a:buClr>
                  <a:schemeClr val="dk1"/>
                </a:buClr>
                <a:buSzPct val="100000"/>
                <a:buFont typeface="Calibri"/>
                <a:buChar char="•"/>
              </a:pPr>
              <a:r>
                <a:rPr lang="en-US" sz="1600" b="0" i="0" u="none" strike="noStrike" cap="none">
                  <a:solidFill>
                    <a:schemeClr val="dk1"/>
                  </a:solidFill>
                  <a:latin typeface="Calibri"/>
                  <a:ea typeface="Calibri"/>
                  <a:cs typeface="Calibri"/>
                  <a:sym typeface="Calibri"/>
                </a:rPr>
                <a:t>Element not rated during this observation period</a:t>
              </a:r>
            </a:p>
            <a:p>
              <a:pPr marL="171450" marR="0" lvl="1" indent="-171450" algn="l" rtl="0">
                <a:lnSpc>
                  <a:spcPct val="90000"/>
                </a:lnSpc>
                <a:spcBef>
                  <a:spcPts val="240"/>
                </a:spcBef>
                <a:spcAft>
                  <a:spcPts val="0"/>
                </a:spcAft>
                <a:buClr>
                  <a:schemeClr val="dk1"/>
                </a:buClr>
                <a:buSzPct val="100000"/>
                <a:buFont typeface="Calibri"/>
                <a:buChar char="•"/>
              </a:pPr>
              <a:r>
                <a:rPr lang="en-US" sz="1600" b="0" i="0" u="none" strike="noStrike" cap="none">
                  <a:solidFill>
                    <a:schemeClr val="dk1"/>
                  </a:solidFill>
                  <a:latin typeface="Calibri"/>
                  <a:ea typeface="Calibri"/>
                  <a:cs typeface="Calibri"/>
                  <a:sym typeface="Calibri"/>
                </a:rPr>
                <a:t>Not an option in the Summary Evaluation Form</a:t>
              </a:r>
            </a:p>
          </p:txBody>
        </p:sp>
        <p:sp>
          <p:nvSpPr>
            <p:cNvPr id="176" name="Shape 176"/>
            <p:cNvSpPr/>
            <p:nvPr/>
          </p:nvSpPr>
          <p:spPr>
            <a:xfrm>
              <a:off x="0" y="4444460"/>
              <a:ext cx="2804164" cy="807410"/>
            </a:xfrm>
            <a:prstGeom prst="roundRect">
              <a:avLst>
                <a:gd name="adj" fmla="val 16667"/>
              </a:avLst>
            </a:prstGeom>
            <a:solidFill>
              <a:srgbClr val="808080">
                <a:alpha val="89803"/>
              </a:srgbClr>
            </a:solidFill>
            <a:ln w="25400"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77" name="Shape 177"/>
            <p:cNvSpPr txBox="1"/>
            <p:nvPr/>
          </p:nvSpPr>
          <p:spPr>
            <a:xfrm>
              <a:off x="39414" y="4483875"/>
              <a:ext cx="2725333" cy="728580"/>
            </a:xfrm>
            <a:prstGeom prst="rect">
              <a:avLst/>
            </a:prstGeom>
            <a:noFill/>
            <a:ln>
              <a:noFill/>
            </a:ln>
          </p:spPr>
          <p:txBody>
            <a:bodyPr lIns="106675" tIns="53325" rIns="106675" bIns="53325" anchor="ctr" anchorCtr="0">
              <a:noAutofit/>
            </a:bodyPr>
            <a:lstStyle/>
            <a:p>
              <a:pPr marL="0" marR="0" lvl="0" indent="0" algn="ctr" rtl="0">
                <a:lnSpc>
                  <a:spcPct val="90000"/>
                </a:lnSpc>
                <a:spcBef>
                  <a:spcPts val="0"/>
                </a:spcBef>
                <a:spcAft>
                  <a:spcPts val="0"/>
                </a:spcAft>
                <a:buSzPct val="25000"/>
                <a:buNone/>
              </a:pPr>
              <a:r>
                <a:rPr lang="en-US" sz="2800" b="0">
                  <a:solidFill>
                    <a:schemeClr val="lt1"/>
                  </a:solidFill>
                  <a:latin typeface="Calibri"/>
                  <a:ea typeface="Calibri"/>
                  <a:cs typeface="Calibri"/>
                  <a:sym typeface="Calibri"/>
                </a:rPr>
                <a:t>Not Looked For</a:t>
              </a:r>
            </a:p>
          </p:txBody>
        </p:sp>
      </p:grpSp>
      <p:sp>
        <p:nvSpPr>
          <p:cNvPr id="178" name="Shape 178"/>
          <p:cNvSpPr txBox="1"/>
          <p:nvPr/>
        </p:nvSpPr>
        <p:spPr>
          <a:xfrm>
            <a:off x="457200" y="6193975"/>
            <a:ext cx="8153399" cy="861773"/>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600" b="1">
                <a:solidFill>
                  <a:schemeClr val="dk1"/>
                </a:solidFill>
                <a:latin typeface="Calibri"/>
                <a:ea typeface="Calibri"/>
                <a:cs typeface="Calibri"/>
                <a:sym typeface="Calibri"/>
              </a:rPr>
              <a:t>*Note: </a:t>
            </a:r>
            <a:r>
              <a:rPr lang="en-US" sz="1600">
                <a:solidFill>
                  <a:schemeClr val="dk1"/>
                </a:solidFill>
                <a:latin typeface="Calibri"/>
                <a:ea typeface="Calibri"/>
                <a:cs typeface="Calibri"/>
                <a:sym typeface="Calibri"/>
              </a:rPr>
              <a:t>If the “Not Demonstrated” rating is used, the evaluator must comment about why it was used.</a:t>
            </a:r>
          </a:p>
          <a:p>
            <a:pPr marL="0" marR="0" lvl="0" indent="0" algn="l" rtl="0">
              <a:spcBef>
                <a:spcPts val="0"/>
              </a:spcBef>
              <a:buNone/>
            </a:pPr>
            <a:endParaRPr sz="1800">
              <a:solidFill>
                <a:schemeClr val="dk1"/>
              </a:solidFill>
              <a:latin typeface="Calibri"/>
              <a:ea typeface="Calibri"/>
              <a:cs typeface="Calibri"/>
              <a:sym typeface="Calibri"/>
            </a:endParaRPr>
          </a:p>
        </p:txBody>
      </p:sp>
      <p:sp>
        <p:nvSpPr>
          <p:cNvPr id="179" name="Shape 179"/>
          <p:cNvSpPr txBox="1"/>
          <p:nvPr/>
        </p:nvSpPr>
        <p:spPr>
          <a:xfrm>
            <a:off x="457200" y="152400"/>
            <a:ext cx="8305799" cy="707886"/>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4000" b="1">
                <a:solidFill>
                  <a:schemeClr val="dk1"/>
                </a:solidFill>
                <a:latin typeface="Calibri"/>
                <a:ea typeface="Calibri"/>
                <a:cs typeface="Calibri"/>
                <a:sym typeface="Calibri"/>
              </a:rPr>
              <a:t>NCEES Rating Scale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p:nvPr/>
        </p:nvSpPr>
        <p:spPr>
          <a:xfrm>
            <a:off x="233550" y="2825350"/>
            <a:ext cx="4953000" cy="3000821"/>
          </a:xfrm>
          <a:prstGeom prst="rect">
            <a:avLst/>
          </a:prstGeom>
          <a:solidFill>
            <a:srgbClr val="DAE5F1"/>
          </a:solidFill>
          <a:ln w="38100" cap="flat" cmpd="sng">
            <a:solidFill>
              <a:srgbClr val="538CD5"/>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SzPct val="25000"/>
              <a:buNone/>
            </a:pPr>
            <a:r>
              <a:rPr lang="en-US" sz="1600" b="1">
                <a:solidFill>
                  <a:schemeClr val="dk1"/>
                </a:solidFill>
                <a:latin typeface="Calibri"/>
                <a:ea typeface="Calibri"/>
                <a:cs typeface="Calibri"/>
                <a:sym typeface="Calibri"/>
              </a:rPr>
              <a:t>Component 7: Summary Rating Form &amp; Summary Evaluation Conference</a:t>
            </a:r>
          </a:p>
          <a:p>
            <a:pPr marL="342900" marR="0" lvl="0" indent="-342900" algn="l" rtl="0">
              <a:spcBef>
                <a:spcPts val="0"/>
              </a:spcBef>
              <a:spcAft>
                <a:spcPts val="0"/>
              </a:spcAft>
              <a:buSzPct val="25000"/>
              <a:buNone/>
            </a:pPr>
            <a:r>
              <a:rPr lang="en-US" sz="1400">
                <a:solidFill>
                  <a:schemeClr val="dk1"/>
                </a:solidFill>
                <a:latin typeface="Calibri"/>
                <a:ea typeface="Calibri"/>
                <a:cs typeface="Calibri"/>
                <a:sym typeface="Calibri"/>
              </a:rPr>
              <a:t>Every element in Rubric is rated for the year</a:t>
            </a:r>
          </a:p>
          <a:p>
            <a:pPr marL="342900" marR="0" lvl="0" indent="-342900" algn="l" rtl="0">
              <a:spcBef>
                <a:spcPts val="600"/>
              </a:spcBef>
              <a:spcAft>
                <a:spcPts val="0"/>
              </a:spcAft>
              <a:buSzPct val="25000"/>
              <a:buNone/>
            </a:pPr>
            <a:r>
              <a:rPr lang="en-US" sz="1400">
                <a:solidFill>
                  <a:schemeClr val="dk1"/>
                </a:solidFill>
                <a:latin typeface="Calibri"/>
                <a:ea typeface="Calibri"/>
                <a:cs typeface="Calibri"/>
                <a:sym typeface="Calibri"/>
              </a:rPr>
              <a:t>Every standard receives an overall rating for the year</a:t>
            </a:r>
          </a:p>
          <a:p>
            <a:pPr marL="342900" marR="0" lvl="0" indent="-342900" algn="l" rtl="0">
              <a:spcBef>
                <a:spcPts val="600"/>
              </a:spcBef>
              <a:spcAft>
                <a:spcPts val="0"/>
              </a:spcAft>
              <a:buSzPct val="25000"/>
              <a:buNone/>
            </a:pPr>
            <a:r>
              <a:rPr lang="en-US" sz="1400">
                <a:solidFill>
                  <a:schemeClr val="dk1"/>
                </a:solidFill>
                <a:latin typeface="Calibri"/>
                <a:ea typeface="Calibri"/>
                <a:cs typeface="Calibri"/>
                <a:sym typeface="Calibri"/>
              </a:rPr>
              <a:t>Completed Summary Rating Form is reviewed with teacher</a:t>
            </a:r>
          </a:p>
          <a:p>
            <a:pPr marL="0" marR="0" lvl="0" indent="0" algn="l" rtl="0">
              <a:spcBef>
                <a:spcPts val="600"/>
              </a:spcBef>
              <a:buSzPct val="25000"/>
              <a:buNone/>
            </a:pPr>
            <a:r>
              <a:rPr lang="en-US" sz="1500">
                <a:solidFill>
                  <a:schemeClr val="dk1"/>
                </a:solidFill>
                <a:latin typeface="Calibri"/>
                <a:ea typeface="Calibri"/>
                <a:cs typeface="Calibri"/>
                <a:sym typeface="Calibri"/>
              </a:rPr>
              <a:t>Based on summary evaluation ratings, the PDP plan type is determined for the following year:</a:t>
            </a:r>
          </a:p>
          <a:p>
            <a:pPr marL="166688" marR="0" lvl="0" indent="-166688" algn="l" rtl="0">
              <a:spcBef>
                <a:spcPts val="0"/>
              </a:spcBef>
              <a:buClr>
                <a:schemeClr val="dk1"/>
              </a:buClr>
              <a:buSzPct val="100000"/>
              <a:buFont typeface="Arial"/>
              <a:buChar char="•"/>
            </a:pPr>
            <a:r>
              <a:rPr lang="en-US" sz="1400" b="1" i="1">
                <a:solidFill>
                  <a:schemeClr val="dk1"/>
                </a:solidFill>
                <a:latin typeface="Calibri"/>
                <a:ea typeface="Calibri"/>
                <a:cs typeface="Calibri"/>
                <a:sym typeface="Calibri"/>
              </a:rPr>
              <a:t>Individual Growth Plans</a:t>
            </a:r>
            <a:r>
              <a:rPr lang="en-US" sz="1400">
                <a:solidFill>
                  <a:schemeClr val="dk1"/>
                </a:solidFill>
                <a:latin typeface="Calibri"/>
                <a:ea typeface="Calibri"/>
                <a:cs typeface="Calibri"/>
                <a:sym typeface="Calibri"/>
              </a:rPr>
              <a:t>-“Proficient” or better </a:t>
            </a:r>
          </a:p>
          <a:p>
            <a:pPr marL="166688" marR="0" lvl="0" indent="-166688" algn="l" rtl="0">
              <a:spcBef>
                <a:spcPts val="0"/>
              </a:spcBef>
              <a:buClr>
                <a:schemeClr val="dk1"/>
              </a:buClr>
              <a:buSzPct val="100000"/>
              <a:buFont typeface="Arial"/>
              <a:buChar char="•"/>
            </a:pPr>
            <a:r>
              <a:rPr lang="en-US" sz="1400" b="1" i="1">
                <a:solidFill>
                  <a:schemeClr val="dk1"/>
                </a:solidFill>
                <a:latin typeface="Calibri"/>
                <a:ea typeface="Calibri"/>
                <a:cs typeface="Calibri"/>
                <a:sym typeface="Calibri"/>
              </a:rPr>
              <a:t>Monitored Growth Plans-</a:t>
            </a:r>
            <a:r>
              <a:rPr lang="en-US" sz="1400" i="1">
                <a:solidFill>
                  <a:schemeClr val="dk1"/>
                </a:solidFill>
                <a:latin typeface="Calibri"/>
                <a:ea typeface="Calibri"/>
                <a:cs typeface="Calibri"/>
                <a:sym typeface="Calibri"/>
              </a:rPr>
              <a:t>1 or more “Developing” ratings</a:t>
            </a:r>
          </a:p>
          <a:p>
            <a:pPr marL="166688" marR="0" lvl="0" indent="-166688" algn="l" rtl="0">
              <a:spcBef>
                <a:spcPts val="0"/>
              </a:spcBef>
              <a:buClr>
                <a:schemeClr val="dk1"/>
              </a:buClr>
              <a:buSzPct val="100000"/>
              <a:buFont typeface="Arial"/>
              <a:buChar char="•"/>
            </a:pPr>
            <a:r>
              <a:rPr lang="en-US" sz="1400" b="1" i="1">
                <a:solidFill>
                  <a:schemeClr val="dk1"/>
                </a:solidFill>
                <a:latin typeface="Calibri"/>
                <a:ea typeface="Calibri"/>
                <a:cs typeface="Calibri"/>
                <a:sym typeface="Calibri"/>
              </a:rPr>
              <a:t>Directed Growth Plans-</a:t>
            </a:r>
            <a:r>
              <a:rPr lang="en-US" sz="1400" i="1">
                <a:solidFill>
                  <a:schemeClr val="dk1"/>
                </a:solidFill>
                <a:latin typeface="Calibri"/>
                <a:ea typeface="Calibri"/>
                <a:cs typeface="Calibri"/>
                <a:sym typeface="Calibri"/>
              </a:rPr>
              <a:t>“Not Demonstrated” or “Developing” rating for 2 sequential yrs</a:t>
            </a:r>
            <a:r>
              <a:rPr lang="en-US" sz="1400" b="1" i="1">
                <a:solidFill>
                  <a:schemeClr val="dk1"/>
                </a:solidFill>
                <a:latin typeface="Calibri"/>
                <a:ea typeface="Calibri"/>
                <a:cs typeface="Calibri"/>
                <a:sym typeface="Calibri"/>
              </a:rPr>
              <a:t>.</a:t>
            </a:r>
          </a:p>
          <a:p>
            <a:pPr marL="342900" marR="0" lvl="0" indent="-342900" algn="l" rtl="0">
              <a:spcBef>
                <a:spcPts val="0"/>
              </a:spcBef>
              <a:buClr>
                <a:schemeClr val="dk1"/>
              </a:buClr>
              <a:buFont typeface="Calibri"/>
              <a:buNone/>
            </a:pPr>
            <a:endParaRPr sz="1400">
              <a:solidFill>
                <a:schemeClr val="dk1"/>
              </a:solidFill>
              <a:latin typeface="Calibri"/>
              <a:ea typeface="Calibri"/>
              <a:cs typeface="Calibri"/>
              <a:sym typeface="Calibri"/>
            </a:endParaRPr>
          </a:p>
        </p:txBody>
      </p:sp>
      <p:sp>
        <p:nvSpPr>
          <p:cNvPr id="186" name="Shape 186"/>
          <p:cNvSpPr/>
          <p:nvPr/>
        </p:nvSpPr>
        <p:spPr>
          <a:xfrm>
            <a:off x="228600" y="1752600"/>
            <a:ext cx="4572000" cy="800218"/>
          </a:xfrm>
          <a:prstGeom prst="rect">
            <a:avLst/>
          </a:prstGeom>
          <a:solidFill>
            <a:srgbClr val="DAE5F1"/>
          </a:solidFill>
          <a:ln w="38100" cap="flat" cmpd="sng">
            <a:solidFill>
              <a:srgbClr val="538CD5"/>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SzPct val="25000"/>
              <a:buNone/>
            </a:pPr>
            <a:r>
              <a:rPr lang="en-US" sz="1600" b="1">
                <a:solidFill>
                  <a:schemeClr val="dk1"/>
                </a:solidFill>
                <a:latin typeface="Calibri"/>
                <a:ea typeface="Calibri"/>
                <a:cs typeface="Calibri"/>
                <a:sym typeface="Calibri"/>
              </a:rPr>
              <a:t>Component 8: Professional Development Plan</a:t>
            </a:r>
          </a:p>
          <a:p>
            <a:pPr marL="0" marR="0" lvl="0" indent="0" algn="l" rtl="0">
              <a:spcBef>
                <a:spcPts val="0"/>
              </a:spcBef>
              <a:spcAft>
                <a:spcPts val="0"/>
              </a:spcAft>
              <a:buSzPct val="25000"/>
              <a:buNone/>
            </a:pPr>
            <a:r>
              <a:rPr lang="en-US" sz="1500">
                <a:solidFill>
                  <a:schemeClr val="dk1"/>
                </a:solidFill>
                <a:latin typeface="Calibri"/>
                <a:ea typeface="Calibri"/>
                <a:cs typeface="Calibri"/>
                <a:sym typeface="Calibri"/>
              </a:rPr>
              <a:t>Evaluator conducts review of PDP goal success for the year.</a:t>
            </a:r>
          </a:p>
        </p:txBody>
      </p:sp>
      <p:sp>
        <p:nvSpPr>
          <p:cNvPr id="187" name="Shape 187"/>
          <p:cNvSpPr txBox="1">
            <a:spLocks noGrp="1"/>
          </p:cNvSpPr>
          <p:nvPr>
            <p:ph type="title"/>
          </p:nvPr>
        </p:nvSpPr>
        <p:spPr>
          <a:xfrm>
            <a:off x="304800" y="381000"/>
            <a:ext cx="8686800" cy="9144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000" b="1" i="0" u="none" strike="noStrike" cap="none">
                <a:solidFill>
                  <a:schemeClr val="dk1"/>
                </a:solidFill>
                <a:latin typeface="Calibri"/>
                <a:ea typeface="Calibri"/>
                <a:cs typeface="Calibri"/>
                <a:sym typeface="Calibri"/>
              </a:rPr>
              <a:t>Before the End of the School Year</a:t>
            </a:r>
          </a:p>
        </p:txBody>
      </p:sp>
      <p:sp>
        <p:nvSpPr>
          <p:cNvPr id="188" name="Shape 188"/>
          <p:cNvSpPr/>
          <p:nvPr/>
        </p:nvSpPr>
        <p:spPr>
          <a:xfrm rot="-5400000">
            <a:off x="4762643" y="1714356"/>
            <a:ext cx="4351300" cy="4427783"/>
          </a:xfrm>
          <a:custGeom>
            <a:avLst/>
            <a:gdLst/>
            <a:ahLst/>
            <a:cxnLst/>
            <a:rect l="0" t="0" r="0" b="0"/>
            <a:pathLst>
              <a:path w="120000" h="120000" extrusionOk="0">
                <a:moveTo>
                  <a:pt x="0" y="120000"/>
                </a:moveTo>
                <a:lnTo>
                  <a:pt x="0" y="120000"/>
                </a:lnTo>
                <a:cubicBezTo>
                  <a:pt x="0" y="53725"/>
                  <a:pt x="53725" y="0"/>
                  <a:pt x="119999" y="0"/>
                </a:cubicBezTo>
                <a:lnTo>
                  <a:pt x="120000" y="120000"/>
                </a:lnTo>
                <a:close/>
              </a:path>
            </a:pathLst>
          </a:custGeom>
          <a:solidFill>
            <a:srgbClr val="4F81BD"/>
          </a:solidFill>
          <a:ln w="25400" cap="flat" cmpd="sng">
            <a:solidFill>
              <a:schemeClr val="lt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89" name="Shape 189"/>
          <p:cNvSpPr txBox="1"/>
          <p:nvPr/>
        </p:nvSpPr>
        <p:spPr>
          <a:xfrm>
            <a:off x="5624925" y="2663025"/>
            <a:ext cx="3657600" cy="1406538"/>
          </a:xfrm>
          <a:prstGeom prst="rect">
            <a:avLst/>
          </a:prstGeom>
          <a:noFill/>
          <a:ln>
            <a:noFill/>
          </a:ln>
        </p:spPr>
        <p:txBody>
          <a:bodyPr lIns="91425" tIns="45700" rIns="91425" bIns="45700" anchor="t" anchorCtr="0">
            <a:noAutofit/>
          </a:bodyPr>
          <a:lstStyle/>
          <a:p>
            <a:pPr marL="0" marR="0" lvl="0" indent="0" algn="ctr" rtl="0">
              <a:lnSpc>
                <a:spcPct val="90000"/>
              </a:lnSpc>
              <a:spcBef>
                <a:spcPts val="0"/>
              </a:spcBef>
              <a:spcAft>
                <a:spcPts val="0"/>
              </a:spcAft>
              <a:buSzPct val="25000"/>
              <a:buNone/>
            </a:pPr>
            <a:r>
              <a:rPr lang="en-US" sz="2800" b="1">
                <a:solidFill>
                  <a:schemeClr val="lt1"/>
                </a:solidFill>
                <a:latin typeface="Calibri"/>
                <a:ea typeface="Calibri"/>
                <a:cs typeface="Calibri"/>
                <a:sym typeface="Calibri"/>
              </a:rPr>
              <a:t>STEP 4: </a:t>
            </a:r>
          </a:p>
          <a:p>
            <a:pPr marL="0" marR="0" lvl="0" indent="0" algn="ctr" rtl="0">
              <a:lnSpc>
                <a:spcPct val="90000"/>
              </a:lnSpc>
              <a:spcBef>
                <a:spcPts val="980"/>
              </a:spcBef>
              <a:spcAft>
                <a:spcPts val="0"/>
              </a:spcAft>
              <a:buSzPct val="25000"/>
              <a:buNone/>
            </a:pPr>
            <a:r>
              <a:rPr lang="en-US" sz="2800" b="1">
                <a:solidFill>
                  <a:schemeClr val="lt1"/>
                </a:solidFill>
                <a:latin typeface="Calibri"/>
                <a:ea typeface="Calibri"/>
                <a:cs typeface="Calibri"/>
                <a:sym typeface="Calibri"/>
              </a:rPr>
              <a:t>Summary Evaluation and Goal Setting </a:t>
            </a:r>
          </a:p>
        </p:txBody>
      </p:sp>
    </p:spTree>
  </p:cSld>
  <p:clrMapOvr>
    <a:masterClrMapping/>
  </p:clrMapOvr>
</p:sld>
</file>

<file path=ppt/theme/theme1.xml><?xml version="1.0" encoding="utf-8"?>
<a:theme xmlns:a="http://schemas.openxmlformats.org/drawingml/2006/main" name="cms_2013">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1153</Words>
  <Application>Microsoft Office PowerPoint</Application>
  <PresentationFormat>On-screen Show (4:3)</PresentationFormat>
  <Paragraphs>143</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cms_2013</vt:lpstr>
      <vt:lpstr>Evaluation Orientation  Teacher &amp; Licensed Support Staff with NCEES process</vt:lpstr>
      <vt:lpstr>MyTalent</vt:lpstr>
      <vt:lpstr>NCEES?</vt:lpstr>
      <vt:lpstr>       NCEES Evaluation Process Cycle</vt:lpstr>
      <vt:lpstr>Beginning of School Year</vt:lpstr>
      <vt:lpstr>Before First Formal Observation</vt:lpstr>
      <vt:lpstr>Within the First Quarter</vt:lpstr>
      <vt:lpstr>PowerPoint Presentation</vt:lpstr>
      <vt:lpstr>Before the End of the School Year</vt:lpstr>
      <vt:lpstr>Additional Information</vt:lpstr>
      <vt:lpstr>Conferencing Best Practices</vt:lpstr>
      <vt:lpstr>Supporting Resources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Orientation  Teacher &amp; Licensed Support Staff with NCEES process</dc:title>
  <dc:creator>Bell, Sherritta J.</dc:creator>
  <cp:lastModifiedBy>Bell, Sherritta J.</cp:lastModifiedBy>
  <cp:revision>1</cp:revision>
  <dcterms:modified xsi:type="dcterms:W3CDTF">2016-09-30T18:09:44Z</dcterms:modified>
</cp:coreProperties>
</file>