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8" r:id="rId5"/>
    <p:sldId id="257" r:id="rId6"/>
    <p:sldId id="261" r:id="rId7"/>
    <p:sldId id="284" r:id="rId8"/>
    <p:sldId id="260" r:id="rId9"/>
    <p:sldId id="283" r:id="rId10"/>
    <p:sldId id="282" r:id="rId11"/>
    <p:sldId id="281" r:id="rId12"/>
    <p:sldId id="292" r:id="rId13"/>
    <p:sldId id="280" r:id="rId14"/>
    <p:sldId id="287" r:id="rId15"/>
    <p:sldId id="288"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7" autoAdjust="0"/>
  </p:normalViewPr>
  <p:slideViewPr>
    <p:cSldViewPr snapToGrid="0" snapToObjects="1">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E7423B-E5F0-BF4F-938E-F39B2C94DC51}" type="datetime1">
              <a:rPr lang="en-US" smtClean="0"/>
              <a:pPr/>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871E66-6543-0547-B8F6-FF3D2A8F66CC}" type="slidenum">
              <a:rPr lang="en-US" smtClean="0"/>
              <a:pPr/>
              <a:t>‹#›</a:t>
            </a:fld>
            <a:endParaRPr lang="en-US"/>
          </a:p>
        </p:txBody>
      </p:sp>
    </p:spTree>
    <p:extLst>
      <p:ext uri="{BB962C8B-B14F-4D97-AF65-F5344CB8AC3E}">
        <p14:creationId xmlns:p14="http://schemas.microsoft.com/office/powerpoint/2010/main" val="637406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A5970-7407-B043-941D-4EC044049C9D}" type="datetime1">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7FCC0-170A-41B4-BC0C-A45F2CF2FCE9}" type="slidenum">
              <a:rPr lang="en-US" smtClean="0"/>
              <a:pPr/>
              <a:t>‹#›</a:t>
            </a:fld>
            <a:endParaRPr lang="en-US"/>
          </a:p>
        </p:txBody>
      </p:sp>
    </p:spTree>
    <p:extLst>
      <p:ext uri="{BB962C8B-B14F-4D97-AF65-F5344CB8AC3E}">
        <p14:creationId xmlns:p14="http://schemas.microsoft.com/office/powerpoint/2010/main" val="17612478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7FCC0-170A-41B4-BC0C-A45F2CF2FCE9}" type="slidenum">
              <a:rPr lang="en-US" smtClean="0"/>
              <a:pPr/>
              <a:t>1</a:t>
            </a:fld>
            <a:endParaRPr lang="en-US"/>
          </a:p>
        </p:txBody>
      </p:sp>
    </p:spTree>
    <p:extLst>
      <p:ext uri="{BB962C8B-B14F-4D97-AF65-F5344CB8AC3E}">
        <p14:creationId xmlns:p14="http://schemas.microsoft.com/office/powerpoint/2010/main" val="3493415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CMS Logo 485U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6878" y="127844"/>
            <a:ext cx="1750245" cy="746665"/>
          </a:xfrm>
          <a:prstGeom prst="rect">
            <a:avLst/>
          </a:prstGeom>
        </p:spPr>
      </p:pic>
      <p:pic>
        <p:nvPicPr>
          <p:cNvPr id="17" name="Picture 16" descr="Every Child_Tag_C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6215" y="950709"/>
            <a:ext cx="3491571" cy="310955"/>
          </a:xfrm>
          <a:prstGeom prst="rect">
            <a:avLst/>
          </a:prstGeom>
        </p:spPr>
      </p:pic>
      <p:cxnSp>
        <p:nvCxnSpPr>
          <p:cNvPr id="21" name="Straight Connector 20"/>
          <p:cNvCxnSpPr/>
          <p:nvPr userDrawn="1"/>
        </p:nvCxnSpPr>
        <p:spPr>
          <a:xfrm>
            <a:off x="0" y="5797664"/>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 y="6793661"/>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userDrawn="1"/>
        </p:nvGrpSpPr>
        <p:grpSpPr>
          <a:xfrm>
            <a:off x="-501" y="5849504"/>
            <a:ext cx="9144000" cy="881056"/>
            <a:chOff x="482601" y="1330784"/>
            <a:chExt cx="8605528" cy="814858"/>
          </a:xfrm>
        </p:grpSpPr>
        <p:pic>
          <p:nvPicPr>
            <p:cNvPr id="18" name="Picture 17" descr="1b.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1337890"/>
              <a:ext cx="743516" cy="807750"/>
            </a:xfrm>
            <a:prstGeom prst="rect">
              <a:avLst/>
            </a:prstGeom>
          </p:spPr>
        </p:pic>
        <p:pic>
          <p:nvPicPr>
            <p:cNvPr id="19" name="Picture 18" descr="3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6463" y="1341307"/>
              <a:ext cx="558075" cy="804333"/>
            </a:xfrm>
            <a:prstGeom prst="rect">
              <a:avLst/>
            </a:prstGeom>
          </p:spPr>
        </p:pic>
        <p:pic>
          <p:nvPicPr>
            <p:cNvPr id="20" name="Picture 19" descr="4b.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40153" y="1341307"/>
              <a:ext cx="622997" cy="804333"/>
            </a:xfrm>
            <a:prstGeom prst="rect">
              <a:avLst/>
            </a:prstGeom>
          </p:spPr>
        </p:pic>
        <p:pic>
          <p:nvPicPr>
            <p:cNvPr id="27" name="Picture 26" descr="2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8428650" y="1341308"/>
              <a:ext cx="659479" cy="804334"/>
            </a:xfrm>
            <a:prstGeom prst="rect">
              <a:avLst/>
            </a:prstGeom>
          </p:spPr>
        </p:pic>
        <p:pic>
          <p:nvPicPr>
            <p:cNvPr id="28" name="Picture 27" descr="Berryhill_005.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70076" y="1330784"/>
              <a:ext cx="466052" cy="814856"/>
            </a:xfrm>
            <a:prstGeom prst="rect">
              <a:avLst/>
            </a:prstGeom>
          </p:spPr>
        </p:pic>
        <p:pic>
          <p:nvPicPr>
            <p:cNvPr id="2" name="Picture 1" descr="Oaklawn Language Academy_16.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90664" y="1330784"/>
              <a:ext cx="1395473" cy="814856"/>
            </a:xfrm>
            <a:prstGeom prst="rect">
              <a:avLst/>
            </a:prstGeom>
          </p:spPr>
        </p:pic>
        <p:pic>
          <p:nvPicPr>
            <p:cNvPr id="3" name="Picture 2" descr="Pre-K Druid Hills_12.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39739" y="1341307"/>
              <a:ext cx="1351354" cy="804333"/>
            </a:xfrm>
            <a:prstGeom prst="rect">
              <a:avLst/>
            </a:prstGeom>
          </p:spPr>
        </p:pic>
        <p:pic>
          <p:nvPicPr>
            <p:cNvPr id="5" name="Picture 4" descr="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5485" y="1332841"/>
              <a:ext cx="1222256" cy="812800"/>
            </a:xfrm>
            <a:prstGeom prst="rect">
              <a:avLst/>
            </a:prstGeom>
          </p:spPr>
        </p:pic>
        <p:pic>
          <p:nvPicPr>
            <p:cNvPr id="6" name="Picture 5" descr="2.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79313" y="1341307"/>
              <a:ext cx="1209523" cy="804333"/>
            </a:xfrm>
            <a:prstGeom prst="rect">
              <a:avLst/>
            </a:prstGeom>
          </p:spPr>
        </p:pic>
      </p:grpSp>
    </p:spTree>
    <p:extLst>
      <p:ext uri="{BB962C8B-B14F-4D97-AF65-F5344CB8AC3E}">
        <p14:creationId xmlns:p14="http://schemas.microsoft.com/office/powerpoint/2010/main" val="416910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MS Slideshow">
    <p:spTree>
      <p:nvGrpSpPr>
        <p:cNvPr id="1" name=""/>
        <p:cNvGrpSpPr/>
        <p:nvPr/>
      </p:nvGrpSpPr>
      <p:grpSpPr>
        <a:xfrm>
          <a:off x="0" y="0"/>
          <a:ext cx="0" cy="0"/>
          <a:chOff x="0" y="0"/>
          <a:chExt cx="0" cy="0"/>
        </a:xfrm>
      </p:grpSpPr>
      <p:grpSp>
        <p:nvGrpSpPr>
          <p:cNvPr id="2" name="Group 1"/>
          <p:cNvGrpSpPr/>
          <p:nvPr userDrawn="1"/>
        </p:nvGrpSpPr>
        <p:grpSpPr>
          <a:xfrm>
            <a:off x="157864" y="6202712"/>
            <a:ext cx="4583469" cy="565558"/>
            <a:chOff x="157864" y="6342448"/>
            <a:chExt cx="3451003" cy="425822"/>
          </a:xfrm>
        </p:grpSpPr>
        <p:pic>
          <p:nvPicPr>
            <p:cNvPr id="3" name="Picture 2" descr="CMS Logo 485U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864" y="6342448"/>
              <a:ext cx="998163" cy="425822"/>
            </a:xfrm>
            <a:prstGeom prst="rect">
              <a:avLst/>
            </a:prstGeom>
          </p:spPr>
        </p:pic>
        <p:pic>
          <p:nvPicPr>
            <p:cNvPr id="4" name="Picture 3" descr="Every Child_Tag_C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198" y="6494795"/>
              <a:ext cx="2300669" cy="204895"/>
            </a:xfrm>
            <a:prstGeom prst="rect">
              <a:avLst/>
            </a:prstGeom>
          </p:spPr>
        </p:pic>
      </p:grpSp>
      <p:cxnSp>
        <p:nvCxnSpPr>
          <p:cNvPr id="5" name="Straight Connector 4"/>
          <p:cNvCxnSpPr/>
          <p:nvPr userDrawn="1"/>
        </p:nvCxnSpPr>
        <p:spPr>
          <a:xfrm>
            <a:off x="0" y="6119559"/>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a:spLocks noGrp="1"/>
          </p:cNvSpPr>
          <p:nvPr>
            <p:ph type="sldNum" sz="quarter" idx="4"/>
          </p:nvPr>
        </p:nvSpPr>
        <p:spPr>
          <a:xfrm>
            <a:off x="6691740" y="632171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D3DD-8709-7046-877D-E21D248BDC31}" type="slidenum">
              <a:rPr lang="en-US" smtClean="0"/>
              <a:pPr/>
              <a:t>‹#›</a:t>
            </a:fld>
            <a:r>
              <a:rPr lang="en-US" dirty="0" smtClean="0"/>
              <a:t>  </a:t>
            </a:r>
            <a:endParaRPr lang="en-US" dirty="0"/>
          </a:p>
        </p:txBody>
      </p:sp>
    </p:spTree>
    <p:extLst>
      <p:ext uri="{BB962C8B-B14F-4D97-AF65-F5344CB8AC3E}">
        <p14:creationId xmlns:p14="http://schemas.microsoft.com/office/powerpoint/2010/main" val="3066354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D3DD-8709-7046-877D-E21D248BDC31}" type="slidenum">
              <a:rPr lang="en-US" smtClean="0"/>
              <a:pPr/>
              <a:t>‹#›</a:t>
            </a:fld>
            <a:r>
              <a:rPr lang="en-US" dirty="0" smtClean="0"/>
              <a:t>    </a:t>
            </a:r>
            <a:endParaRPr lang="en-US" dirty="0"/>
          </a:p>
        </p:txBody>
      </p:sp>
    </p:spTree>
    <p:extLst>
      <p:ext uri="{BB962C8B-B14F-4D97-AF65-F5344CB8AC3E}">
        <p14:creationId xmlns:p14="http://schemas.microsoft.com/office/powerpoint/2010/main" val="319586314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Intervention</a:t>
            </a:r>
            <a:r>
              <a:rPr kumimoji="0" lang="en-US" sz="4400" b="0" i="0" u="none" strike="noStrike" kern="1200" cap="none" spc="0" normalizeH="0" noProof="0" dirty="0" smtClean="0">
                <a:ln>
                  <a:noFill/>
                </a:ln>
                <a:effectLst/>
                <a:uLnTx/>
                <a:uFillTx/>
                <a:latin typeface="+mj-lt"/>
                <a:ea typeface="+mj-ea"/>
                <a:cs typeface="+mj-cs"/>
              </a:rPr>
              <a:t> Team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effectLst/>
                <a:uLnTx/>
                <a:uFillTx/>
                <a:latin typeface="+mj-lt"/>
                <a:ea typeface="+mj-ea"/>
                <a:cs typeface="+mj-cs"/>
              </a:rPr>
              <a:t>Tier III Overview</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Subtitle 2"/>
          <p:cNvSpPr txBox="1">
            <a:spLocks/>
          </p:cNvSpPr>
          <p:nvPr/>
        </p:nvSpPr>
        <p:spPr>
          <a:xfrm>
            <a:off x="1371600" y="3886200"/>
            <a:ext cx="6400800" cy="1752600"/>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noProof="0" dirty="0" smtClean="0">
                <a:solidFill>
                  <a:schemeClr val="bg1">
                    <a:lumMod val="65000"/>
                  </a:schemeClr>
                </a:solidFill>
              </a:rPr>
              <a:t>Harding University High School</a:t>
            </a:r>
          </a:p>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smtClean="0">
                <a:ln>
                  <a:noFill/>
                </a:ln>
                <a:solidFill>
                  <a:schemeClr val="bg1">
                    <a:lumMod val="65000"/>
                  </a:schemeClr>
                </a:solidFill>
                <a:effectLst/>
                <a:uLnTx/>
                <a:uFillTx/>
                <a:latin typeface="+mn-lt"/>
                <a:ea typeface="+mn-ea"/>
                <a:cs typeface="+mn-cs"/>
              </a:rPr>
              <a:t>2014-2015</a:t>
            </a:r>
            <a:endParaRPr kumimoji="0" lang="en-US" sz="32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22602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10</a:t>
            </a:fld>
            <a:r>
              <a:rPr lang="en-US" smtClean="0"/>
              <a:t>  </a:t>
            </a:r>
            <a:endParaRPr lang="en-US" dirty="0"/>
          </a:p>
        </p:txBody>
      </p:sp>
      <p:sp>
        <p:nvSpPr>
          <p:cNvPr id="3" name="Title 1"/>
          <p:cNvSpPr txBox="1">
            <a:spLocks/>
          </p:cNvSpPr>
          <p:nvPr/>
        </p:nvSpPr>
        <p:spPr bwMode="auto">
          <a:xfrm>
            <a:off x="457200" y="274638"/>
            <a:ext cx="8229600" cy="792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tx1"/>
                </a:solidFill>
                <a:effectLst/>
                <a:uLnTx/>
                <a:uFillTx/>
                <a:latin typeface="+mj-lt"/>
                <a:ea typeface="+mj-ea"/>
                <a:cs typeface="+mj-cs"/>
              </a:rPr>
              <a:t>P</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rogress </a:t>
            </a:r>
            <a:r>
              <a:rPr lang="en-US" sz="4000" dirty="0" smtClean="0">
                <a:latin typeface="+mj-lt"/>
                <a:ea typeface="+mj-ea"/>
                <a:cs typeface="+mj-cs"/>
              </a:rPr>
              <a:t>Monitoring</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14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We progress monitor growth in the identified target skill(s), we are not progress</a:t>
            </a:r>
            <a:r>
              <a:rPr kumimoji="0" lang="en-US" sz="2800" b="0" i="0" u="none" strike="noStrike" kern="1200" cap="none" spc="0" normalizeH="0" noProof="0" dirty="0" smtClean="0">
                <a:ln>
                  <a:noFill/>
                </a:ln>
                <a:solidFill>
                  <a:schemeClr val="tx1"/>
                </a:solidFill>
                <a:effectLst/>
                <a:uLnTx/>
                <a:uFillTx/>
                <a:latin typeface="+mj-lt"/>
                <a:ea typeface="+mj-ea"/>
                <a:cs typeface="+mj-cs"/>
              </a:rPr>
              <a:t> monitoring the intervention</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noProof="0" dirty="0" smtClean="0">
              <a:ln>
                <a:noFill/>
              </a:ln>
              <a:solidFill>
                <a:schemeClr val="tx1"/>
              </a:solidFill>
              <a:effectLst/>
              <a:uLnTx/>
              <a:uFillTx/>
              <a:latin typeface="+mj-lt"/>
              <a:ea typeface="+mj-ea"/>
              <a:cs typeface="+mj-cs"/>
            </a:endParaRPr>
          </a:p>
          <a:p>
            <a:pPr>
              <a:spcBef>
                <a:spcPct val="0"/>
              </a:spcBef>
              <a:buFont typeface="Arial" pitchFamily="34" charset="0"/>
              <a:buChar char="•"/>
              <a:defRPr/>
            </a:pPr>
            <a:r>
              <a:rPr lang="en-US" sz="2800" dirty="0" smtClean="0"/>
              <a:t>Each target skill will need to be monitored</a:t>
            </a:r>
          </a:p>
          <a:p>
            <a:pPr>
              <a:spcBef>
                <a:spcPct val="0"/>
              </a:spcBef>
              <a:buFont typeface="Arial" pitchFamily="34" charset="0"/>
              <a:buChar char="•"/>
              <a:defRPr/>
            </a:pPr>
            <a:endParaRPr lang="en-US" sz="2800" dirty="0" smtClean="0"/>
          </a:p>
          <a:p>
            <a:pPr>
              <a:spcBef>
                <a:spcPct val="0"/>
              </a:spcBef>
              <a:buFont typeface="Arial" pitchFamily="34" charset="0"/>
              <a:buChar char="•"/>
              <a:defRPr/>
            </a:pPr>
            <a:r>
              <a:rPr lang="en-US" sz="2800" dirty="0" smtClean="0"/>
              <a:t>The same progress monitoring tool should be used to determine the baseline and progress monitoring data points, i.e., don’t compare Fall MAP to weekly DIBELS</a:t>
            </a:r>
          </a:p>
          <a:p>
            <a:pPr>
              <a:spcBef>
                <a:spcPct val="0"/>
              </a:spcBef>
              <a:buFont typeface="Arial" pitchFamily="34" charset="0"/>
              <a:buChar char="•"/>
              <a:defRPr/>
            </a:pPr>
            <a:endParaRPr lang="en-US" sz="1400" dirty="0" smtClean="0"/>
          </a:p>
          <a:p>
            <a:pPr>
              <a:spcBef>
                <a:spcPct val="0"/>
              </a:spcBef>
              <a:buFont typeface="Arial" pitchFamily="34" charset="0"/>
              <a:buChar char="•"/>
              <a:defRPr/>
            </a:pPr>
            <a:endParaRPr lang="en-US" sz="1400" dirty="0" smtClean="0"/>
          </a:p>
          <a:p>
            <a:pPr>
              <a:spcBef>
                <a:spcPct val="0"/>
              </a:spcBef>
              <a:buFont typeface="Arial" pitchFamily="34" charset="0"/>
              <a:buChar char="•"/>
              <a:defRPr/>
            </a:pPr>
            <a:r>
              <a:rPr lang="en-US" sz="2800" dirty="0" smtClean="0"/>
              <a:t>A minimum of 4 progress monitoring data points (after the baseline) are needed before the team can make final decisions on a student</a:t>
            </a:r>
          </a:p>
          <a:p>
            <a:pPr>
              <a:spcBef>
                <a:spcPct val="0"/>
              </a:spcBef>
              <a:buFont typeface="Arial" pitchFamily="34" charset="0"/>
              <a:buChar char="•"/>
              <a:defRPr/>
            </a:pPr>
            <a:endParaRPr lang="en-US" sz="2800" dirty="0" smtClean="0"/>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11</a:t>
            </a:fld>
            <a:r>
              <a:rPr lang="en-US" smtClean="0"/>
              <a:t>  </a:t>
            </a:r>
            <a:endParaRPr lang="en-US" dirty="0"/>
          </a:p>
        </p:txBody>
      </p:sp>
      <p:sp>
        <p:nvSpPr>
          <p:cNvPr id="3" name="Title 1"/>
          <p:cNvSpPr txBox="1">
            <a:spLocks/>
          </p:cNvSpPr>
          <p:nvPr/>
        </p:nvSpPr>
        <p:spPr bwMode="auto">
          <a:xfrm>
            <a:off x="457200" y="274638"/>
            <a:ext cx="8229600" cy="792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Intervention Team Review Meetings</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800" dirty="0" smtClean="0">
              <a:latin typeface="+mj-lt"/>
              <a:ea typeface="+mj-ea"/>
              <a:cs typeface="+mj-cs"/>
            </a:endParaRPr>
          </a:p>
          <a:p>
            <a:pPr marL="0" lvl="1">
              <a:spcBef>
                <a:spcPct val="0"/>
              </a:spcBef>
              <a:buFont typeface="Arial" pitchFamily="34" charset="0"/>
              <a:buChar char="•"/>
              <a:defRPr/>
            </a:pPr>
            <a:r>
              <a:rPr lang="en-US" sz="2800" dirty="0" smtClean="0"/>
              <a:t>After interventions and progress monitoring have been implemented with fidelity for at least 20 school days, the collected progress monitoring data is submitted to the team</a:t>
            </a:r>
          </a:p>
          <a:p>
            <a:pPr marL="0" lvl="1">
              <a:spcBef>
                <a:spcPct val="0"/>
              </a:spcBef>
              <a:buFont typeface="Arial" pitchFamily="34" charset="0"/>
              <a:buChar char="•"/>
              <a:defRPr/>
            </a:pPr>
            <a:endParaRPr lang="en-US" sz="1400" dirty="0" smtClean="0"/>
          </a:p>
          <a:p>
            <a:pPr>
              <a:spcBef>
                <a:spcPct val="0"/>
              </a:spcBef>
              <a:buFont typeface="Arial" pitchFamily="34" charset="0"/>
              <a:buChar char="•"/>
              <a:defRPr/>
            </a:pPr>
            <a:r>
              <a:rPr lang="en-US" sz="2800" dirty="0" smtClean="0"/>
              <a:t>Intervention team will then hold a review meeting to examine the collected progress monitoring data and make decisions about next steps </a:t>
            </a:r>
          </a:p>
          <a:p>
            <a:pPr>
              <a:spcBef>
                <a:spcPct val="0"/>
              </a:spcBef>
              <a:buFont typeface="Arial" pitchFamily="34" charset="0"/>
              <a:buChar char="•"/>
              <a:defRPr/>
            </a:pPr>
            <a:endParaRPr lang="en-US" sz="1400" dirty="0" smtClean="0"/>
          </a:p>
          <a:p>
            <a:pPr>
              <a:spcBef>
                <a:spcPct val="0"/>
              </a:spcBef>
              <a:buFont typeface="Arial" pitchFamily="34" charset="0"/>
              <a:buChar char="•"/>
              <a:defRPr/>
            </a:pPr>
            <a:r>
              <a:rPr lang="en-US" sz="2800" dirty="0" smtClean="0"/>
              <a:t>All IT outcome decisions must be based on gathered progress monitoring data</a:t>
            </a:r>
          </a:p>
          <a:p>
            <a:pPr>
              <a:spcBef>
                <a:spcPct val="0"/>
              </a:spcBef>
              <a:defRPr/>
            </a:pPr>
            <a:endParaRPr lang="en-US" sz="2800" dirty="0" smtClean="0"/>
          </a:p>
          <a:p>
            <a:pPr>
              <a:spcBef>
                <a:spcPct val="0"/>
              </a:spcBef>
              <a:defRPr/>
            </a:pPr>
            <a:endParaRPr lang="en-US" sz="2800" dirty="0" smtClean="0"/>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12</a:t>
            </a:fld>
            <a:r>
              <a:rPr lang="en-US" smtClean="0"/>
              <a:t>  </a:t>
            </a:r>
            <a:endParaRPr lang="en-US" dirty="0"/>
          </a:p>
        </p:txBody>
      </p:sp>
      <p:sp>
        <p:nvSpPr>
          <p:cNvPr id="3" name="Title 1"/>
          <p:cNvSpPr txBox="1">
            <a:spLocks/>
          </p:cNvSpPr>
          <p:nvPr/>
        </p:nvSpPr>
        <p:spPr bwMode="auto">
          <a:xfrm>
            <a:off x="457200" y="274638"/>
            <a:ext cx="8229600" cy="792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If</a:t>
            </a:r>
            <a:r>
              <a:rPr kumimoji="0" lang="en-US" sz="4000" b="0" i="0" u="none" strike="noStrike" kern="1200" cap="none" spc="0" normalizeH="0" noProof="0" dirty="0" smtClean="0">
                <a:ln>
                  <a:noFill/>
                </a:ln>
                <a:solidFill>
                  <a:schemeClr val="tx1"/>
                </a:solidFill>
                <a:effectLst/>
                <a:uLnTx/>
                <a:uFillTx/>
                <a:latin typeface="+mj-lt"/>
                <a:ea typeface="+mj-ea"/>
                <a:cs typeface="+mj-cs"/>
              </a:rPr>
              <a:t> the referral was not accepted by IT</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8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800" dirty="0" smtClean="0">
              <a:latin typeface="+mj-lt"/>
              <a:ea typeface="+mj-ea"/>
              <a:cs typeface="+mj-cs"/>
            </a:endParaRPr>
          </a:p>
          <a:p>
            <a:pPr marL="0" lvl="1">
              <a:spcBef>
                <a:spcPct val="0"/>
              </a:spcBef>
              <a:buFont typeface="Arial" pitchFamily="34" charset="0"/>
              <a:buChar char="•"/>
              <a:defRPr/>
            </a:pPr>
            <a:r>
              <a:rPr lang="en-US" sz="2800" dirty="0" smtClean="0"/>
              <a:t>The referring staff member will receive recommendations from the team for follow-up actions </a:t>
            </a:r>
          </a:p>
          <a:p>
            <a:pPr>
              <a:spcBef>
                <a:spcPct val="0"/>
              </a:spcBef>
              <a:buFont typeface="Arial" pitchFamily="34" charset="0"/>
              <a:buChar char="•"/>
              <a:defRPr/>
            </a:pPr>
            <a:endParaRPr lang="en-US" sz="2800" dirty="0" smtClean="0"/>
          </a:p>
          <a:p>
            <a:pPr marL="0" lvl="1">
              <a:spcBef>
                <a:spcPct val="0"/>
              </a:spcBef>
              <a:buFont typeface="Arial" pitchFamily="34" charset="0"/>
              <a:buChar char="•"/>
              <a:defRPr/>
            </a:pPr>
            <a:r>
              <a:rPr lang="en-US" sz="2800" dirty="0" smtClean="0"/>
              <a:t>Once the suggested follow-up actions are completed, the staff member can re-submit the referral and the team will review it again and then continue the IT process</a:t>
            </a:r>
          </a:p>
          <a:p>
            <a:pPr>
              <a:spcBef>
                <a:spcPct val="0"/>
              </a:spcBef>
              <a:defRPr/>
            </a:pPr>
            <a:endParaRPr lang="en-US" sz="2800" dirty="0" smtClean="0"/>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13</a:t>
            </a:fld>
            <a:r>
              <a:rPr lang="en-US" smtClean="0"/>
              <a:t>  </a:t>
            </a:r>
            <a:endParaRPr lang="en-US" dirty="0"/>
          </a:p>
        </p:txBody>
      </p:sp>
      <p:sp>
        <p:nvSpPr>
          <p:cNvPr id="3" name="Title 1"/>
          <p:cNvSpPr txBox="1">
            <a:spLocks/>
          </p:cNvSpPr>
          <p:nvPr/>
        </p:nvSpPr>
        <p:spPr bwMode="auto">
          <a:xfrm>
            <a:off x="457200" y="274638"/>
            <a:ext cx="8229600" cy="792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Key</a:t>
            </a:r>
            <a:r>
              <a:rPr kumimoji="0" lang="en-US" sz="4000" b="0" i="0" u="none" strike="noStrike" kern="1200" cap="none" spc="0" normalizeH="0" noProof="0" dirty="0" smtClean="0">
                <a:ln>
                  <a:noFill/>
                </a:ln>
                <a:solidFill>
                  <a:schemeClr val="tx1"/>
                </a:solidFill>
                <a:effectLst/>
                <a:uLnTx/>
                <a:uFillTx/>
                <a:latin typeface="+mj-lt"/>
                <a:ea typeface="+mj-ea"/>
                <a:cs typeface="+mj-cs"/>
              </a:rPr>
              <a:t> Takeaways</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1400" dirty="0" smtClean="0">
              <a:latin typeface="+mj-lt"/>
              <a:ea typeface="+mj-ea"/>
              <a:cs typeface="+mj-cs"/>
            </a:endParaRPr>
          </a:p>
          <a:p>
            <a:pPr marL="0" lvl="1">
              <a:spcBef>
                <a:spcPct val="0"/>
              </a:spcBef>
              <a:buFont typeface="Arial" pitchFamily="34" charset="0"/>
              <a:buChar char="•"/>
              <a:defRPr/>
            </a:pPr>
            <a:r>
              <a:rPr lang="en-US" sz="2800" dirty="0" smtClean="0"/>
              <a:t>Intervention team is a problem-solving team whose overarching purpose is to help students be successful in the general education environment </a:t>
            </a:r>
          </a:p>
          <a:p>
            <a:pPr marL="0" lvl="1">
              <a:spcBef>
                <a:spcPct val="0"/>
              </a:spcBef>
              <a:defRPr/>
            </a:pPr>
            <a:endParaRPr lang="en-US" sz="1400" dirty="0" smtClean="0"/>
          </a:p>
          <a:p>
            <a:pPr>
              <a:spcBef>
                <a:spcPct val="0"/>
              </a:spcBef>
              <a:buFont typeface="Arial" pitchFamily="34" charset="0"/>
              <a:buChar char="•"/>
              <a:defRPr/>
            </a:pPr>
            <a:r>
              <a:rPr lang="en-US" sz="2800" dirty="0" smtClean="0"/>
              <a:t> Interventions and progress monitoring must be implemented for 20-30 school days prior to IT referral; then more intensive interventions will be implemented for at least 20-30 days during the IT process</a:t>
            </a:r>
          </a:p>
          <a:p>
            <a:pPr>
              <a:spcBef>
                <a:spcPct val="0"/>
              </a:spcBef>
              <a:defRPr/>
            </a:pPr>
            <a:endParaRPr lang="en-US" sz="1400" dirty="0" smtClean="0"/>
          </a:p>
          <a:p>
            <a:pPr>
              <a:spcBef>
                <a:spcPct val="0"/>
              </a:spcBef>
              <a:buFont typeface="Arial" pitchFamily="34" charset="0"/>
              <a:buChar char="•"/>
              <a:defRPr/>
            </a:pPr>
            <a:r>
              <a:rPr lang="en-US" sz="2800" dirty="0" smtClean="0"/>
              <a:t>Interventions always involve instruction</a:t>
            </a:r>
          </a:p>
          <a:p>
            <a:pPr>
              <a:spcBef>
                <a:spcPct val="0"/>
              </a:spcBef>
              <a:buFont typeface="Arial" pitchFamily="34" charset="0"/>
              <a:buChar char="•"/>
              <a:defRPr/>
            </a:pPr>
            <a:endParaRPr lang="en-US" sz="1400" dirty="0" smtClean="0"/>
          </a:p>
          <a:p>
            <a:pPr>
              <a:spcBef>
                <a:spcPct val="0"/>
              </a:spcBef>
              <a:buFont typeface="Arial" pitchFamily="34" charset="0"/>
              <a:buChar char="•"/>
              <a:defRPr/>
            </a:pPr>
            <a:r>
              <a:rPr lang="en-US" sz="2800" dirty="0" smtClean="0"/>
              <a:t> The collected weekly progress monitoring data will drive the </a:t>
            </a:r>
            <a:r>
              <a:rPr lang="en-US" sz="2800" smtClean="0"/>
              <a:t>intervention team </a:t>
            </a:r>
            <a:r>
              <a:rPr lang="en-US" sz="2800" dirty="0" smtClean="0"/>
              <a:t>decisions</a:t>
            </a:r>
          </a:p>
          <a:p>
            <a:pPr>
              <a:spcBef>
                <a:spcPct val="0"/>
              </a:spcBef>
              <a:buFont typeface="Arial" pitchFamily="34" charset="0"/>
              <a:buChar char="•"/>
              <a:defRPr/>
            </a:pPr>
            <a:endParaRPr lang="en-US" sz="2800" dirty="0" smtClean="0"/>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555170"/>
            <a:ext cx="8229600" cy="755787"/>
          </a:xfrm>
          <a:prstGeom prst="rect">
            <a:avLst/>
          </a:prstGeom>
        </p:spPr>
        <p:txBody>
          <a:bodyPr/>
          <a:lstStyle/>
          <a:p>
            <a:pPr lvl="0" algn="ctr">
              <a:spcBef>
                <a:spcPct val="0"/>
              </a:spcBef>
              <a:defRPr/>
            </a:pPr>
            <a:r>
              <a:rPr lang="en-US" sz="4000" dirty="0" smtClean="0"/>
              <a:t>Objectives</a:t>
            </a:r>
            <a:endParaRPr kumimoji="0" lang="en-US" sz="4000" i="0" u="none" strike="noStrike" kern="1200" cap="none" spc="0" normalizeH="0" baseline="0" noProof="0" dirty="0">
              <a:ln>
                <a:noFill/>
              </a:ln>
              <a:solidFill>
                <a:schemeClr val="bg1">
                  <a:lumMod val="65000"/>
                </a:schemeClr>
              </a:solidFill>
              <a:effectLst/>
              <a:uLnTx/>
              <a:uFillTx/>
              <a:latin typeface="+mj-lt"/>
              <a:ea typeface="+mj-ea"/>
              <a:cs typeface="+mj-cs"/>
            </a:endParaRPr>
          </a:p>
        </p:txBody>
      </p:sp>
      <p:sp>
        <p:nvSpPr>
          <p:cNvPr id="12" name="Content Placeholder 4"/>
          <p:cNvSpPr txBox="1">
            <a:spLocks/>
          </p:cNvSpPr>
          <p:nvPr/>
        </p:nvSpPr>
        <p:spPr>
          <a:xfrm>
            <a:off x="457200" y="1493520"/>
            <a:ext cx="8229600" cy="4526280"/>
          </a:xfrm>
          <a:prstGeom prst="rect">
            <a:avLst/>
          </a:prstGeom>
        </p:spPr>
        <p:txBody>
          <a:bodyPr/>
          <a:lstStyle/>
          <a:p>
            <a:pPr>
              <a:lnSpc>
                <a:spcPct val="200000"/>
              </a:lnSpc>
              <a:buFont typeface="Wingdings" pitchFamily="2" charset="2"/>
              <a:buChar char="Ø"/>
            </a:pPr>
            <a:r>
              <a:rPr lang="en-US" sz="2800" dirty="0" smtClean="0"/>
              <a:t>Define school-based intervention/tier III team</a:t>
            </a:r>
          </a:p>
          <a:p>
            <a:pPr>
              <a:lnSpc>
                <a:spcPct val="200000"/>
              </a:lnSpc>
              <a:buFont typeface="Wingdings" pitchFamily="2" charset="2"/>
              <a:buChar char="Ø"/>
            </a:pPr>
            <a:r>
              <a:rPr lang="en-US" sz="2800" dirty="0" smtClean="0"/>
              <a:t>Provide overview of intervention team (IT) process</a:t>
            </a:r>
          </a:p>
          <a:p>
            <a:pPr>
              <a:lnSpc>
                <a:spcPct val="200000"/>
              </a:lnSpc>
              <a:buFont typeface="Wingdings" pitchFamily="2" charset="2"/>
              <a:buChar char="Ø"/>
            </a:pPr>
            <a:r>
              <a:rPr lang="en-US" sz="2800" dirty="0" smtClean="0"/>
              <a:t>Identify key terms</a:t>
            </a:r>
          </a:p>
          <a:p>
            <a:pPr>
              <a:lnSpc>
                <a:spcPct val="200000"/>
              </a:lnSpc>
              <a:buFont typeface="Wingdings" pitchFamily="2" charset="2"/>
              <a:buChar char="Ø"/>
            </a:pPr>
            <a:r>
              <a:rPr lang="en-US" sz="2800" dirty="0" smtClean="0"/>
              <a:t>Explain teacher/referring staff responsibilities</a:t>
            </a:r>
          </a:p>
          <a:p>
            <a:pPr>
              <a:lnSpc>
                <a:spcPct val="200000"/>
              </a:lnSpc>
            </a:pPr>
            <a:endParaRPr lang="en-US" sz="2800" dirty="0" smtClean="0"/>
          </a:p>
          <a:p>
            <a:pPr marL="342900" marR="0" lvl="0" indent="-342900" algn="l" defTabSz="457200" rtl="0" eaLnBrk="1" fontAlgn="auto" latinLnBrk="0" hangingPunct="1">
              <a:lnSpc>
                <a:spcPct val="2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08C3D3DD-8709-7046-877D-E21D248BDC31}" type="slidenum">
              <a:rPr lang="en-US" smtClean="0"/>
              <a:pPr/>
              <a:t>2</a:t>
            </a:fld>
            <a:r>
              <a:rPr lang="en-US" smtClean="0"/>
              <a:t>  </a:t>
            </a:r>
            <a:endParaRPr lang="en-US" dirty="0"/>
          </a:p>
        </p:txBody>
      </p:sp>
    </p:spTree>
    <p:extLst>
      <p:ext uri="{BB962C8B-B14F-4D97-AF65-F5344CB8AC3E}">
        <p14:creationId xmlns:p14="http://schemas.microsoft.com/office/powerpoint/2010/main" val="261321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3</a:t>
            </a:fld>
            <a:r>
              <a:rPr lang="en-US" smtClean="0"/>
              <a:t>  </a:t>
            </a:r>
            <a:endParaRPr lang="en-US" dirty="0"/>
          </a:p>
        </p:txBody>
      </p:sp>
      <p:sp>
        <p:nvSpPr>
          <p:cNvPr id="4" name="Rectangle 2"/>
          <p:cNvSpPr txBox="1">
            <a:spLocks noChangeArrowheads="1"/>
          </p:cNvSpPr>
          <p:nvPr/>
        </p:nvSpPr>
        <p:spPr bwMode="auto">
          <a:xfrm>
            <a:off x="609600" y="53340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chemeClr val="tx1"/>
                </a:solidFill>
                <a:effectLst/>
                <a:uLnTx/>
                <a:uFillTx/>
                <a:latin typeface="+mj-lt"/>
                <a:ea typeface="+mj-ea"/>
                <a:cs typeface="+mj-cs"/>
              </a:rPr>
              <a:t>What is an intervention /tier</a:t>
            </a:r>
            <a:r>
              <a:rPr kumimoji="0" lang="en-US" sz="4000" i="0" u="none" strike="noStrike" kern="1200" cap="none" spc="0" normalizeH="0" noProof="0" dirty="0" smtClean="0">
                <a:ln>
                  <a:noFill/>
                </a:ln>
                <a:solidFill>
                  <a:schemeClr val="tx1"/>
                </a:solidFill>
                <a:effectLst/>
                <a:uLnTx/>
                <a:uFillTx/>
                <a:latin typeface="+mj-lt"/>
                <a:ea typeface="+mj-ea"/>
                <a:cs typeface="+mj-cs"/>
              </a:rPr>
              <a:t> III</a:t>
            </a:r>
            <a:r>
              <a:rPr kumimoji="0" lang="en-US" sz="4000" i="0" u="none" strike="noStrike" kern="1200" cap="none" spc="0" normalizeH="0" baseline="0" noProof="0" dirty="0" smtClean="0">
                <a:ln>
                  <a:noFill/>
                </a:ln>
                <a:solidFill>
                  <a:schemeClr val="tx1"/>
                </a:solidFill>
                <a:effectLst/>
                <a:uLnTx/>
                <a:uFillTx/>
                <a:latin typeface="+mj-lt"/>
                <a:ea typeface="+mj-ea"/>
                <a:cs typeface="+mj-cs"/>
              </a:rPr>
              <a:t> team?</a:t>
            </a:r>
          </a:p>
        </p:txBody>
      </p:sp>
      <p:sp>
        <p:nvSpPr>
          <p:cNvPr id="5" name="Rectangle 4"/>
          <p:cNvSpPr/>
          <p:nvPr/>
        </p:nvSpPr>
        <p:spPr>
          <a:xfrm>
            <a:off x="609601" y="1524000"/>
            <a:ext cx="7990114" cy="4401205"/>
          </a:xfrm>
          <a:prstGeom prst="rect">
            <a:avLst/>
          </a:prstGeom>
        </p:spPr>
        <p:txBody>
          <a:bodyPr wrap="square">
            <a:spAutoFit/>
          </a:bodyPr>
          <a:lstStyle/>
          <a:p>
            <a:pPr>
              <a:buFont typeface="Arial" pitchFamily="34" charset="0"/>
              <a:buChar char="•"/>
            </a:pPr>
            <a:r>
              <a:rPr lang="en-US" sz="2800" dirty="0" smtClean="0"/>
              <a:t>A multi-disciplinary, problem-solving team that addresses the needs of students who are </a:t>
            </a:r>
            <a:r>
              <a:rPr lang="en-US" sz="2800" b="1" dirty="0" smtClean="0"/>
              <a:t>most</a:t>
            </a:r>
            <a:r>
              <a:rPr lang="en-US" sz="2800" dirty="0" smtClean="0"/>
              <a:t> at-risk of failure</a:t>
            </a:r>
          </a:p>
          <a:p>
            <a:pPr>
              <a:buFont typeface="Wingdings" pitchFamily="2" charset="2"/>
              <a:buChar char="Ø"/>
            </a:pPr>
            <a:endParaRPr lang="en-US" sz="2800" dirty="0" smtClean="0"/>
          </a:p>
          <a:p>
            <a:pPr>
              <a:buFont typeface="Arial" pitchFamily="34" charset="0"/>
              <a:buChar char="•"/>
            </a:pPr>
            <a:r>
              <a:rPr lang="en-US" sz="2800" dirty="0" smtClean="0"/>
              <a:t> Can address academic, behavioral, speech/language, and social-emotional concerns</a:t>
            </a:r>
          </a:p>
          <a:p>
            <a:pPr>
              <a:buFontTx/>
              <a:buNone/>
            </a:pPr>
            <a:endParaRPr lang="en-US" sz="2800" dirty="0" smtClean="0"/>
          </a:p>
          <a:p>
            <a:pPr>
              <a:buFont typeface="Arial" pitchFamily="34" charset="0"/>
              <a:buChar char="•"/>
            </a:pPr>
            <a:r>
              <a:rPr lang="en-US" sz="2800" dirty="0" smtClean="0"/>
              <a:t>Identifies</a:t>
            </a:r>
            <a:r>
              <a:rPr lang="en-US" sz="2800" i="1" dirty="0" smtClean="0"/>
              <a:t> </a:t>
            </a:r>
            <a:r>
              <a:rPr lang="en-US" sz="2800" dirty="0" smtClean="0"/>
              <a:t>targeted interventions in order to help the student perform successfully in the </a:t>
            </a:r>
            <a:r>
              <a:rPr lang="en-US" sz="2800" i="1" dirty="0" smtClean="0"/>
              <a:t>general education environment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4</a:t>
            </a:fld>
            <a:r>
              <a:rPr lang="en-US" smtClean="0"/>
              <a:t>  </a:t>
            </a:r>
            <a:endParaRPr lang="en-US" dirty="0"/>
          </a:p>
        </p:txBody>
      </p:sp>
      <p:sp>
        <p:nvSpPr>
          <p:cNvPr id="3" name="Title 1"/>
          <p:cNvSpPr txBox="1">
            <a:spLocks/>
          </p:cNvSpPr>
          <p:nvPr/>
        </p:nvSpPr>
        <p:spPr bwMode="auto">
          <a:xfrm>
            <a:off x="533400" y="555169"/>
            <a:ext cx="8229600" cy="59436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chemeClr val="tx1"/>
                </a:solidFill>
                <a:effectLst/>
                <a:uLnTx/>
                <a:uFillTx/>
                <a:latin typeface="+mj-lt"/>
                <a:ea typeface="+mj-ea"/>
                <a:cs typeface="+mj-cs"/>
              </a:rPr>
              <a:t>Basic team members</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IT Administrator (Principal, AP, or Dean of Students)</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 IT Facilitator</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Academic Facilitator(s)</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 Referring Teacher</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Counselor(s)</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Parent/Guardian/Family Representative</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endParaRPr lang="en-US" sz="20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tabLst/>
              <a:defRPr/>
            </a:pPr>
            <a:r>
              <a:rPr lang="en-US" sz="4000" dirty="0" smtClean="0">
                <a:latin typeface="+mj-lt"/>
                <a:ea typeface="+mj-ea"/>
                <a:cs typeface="+mj-cs"/>
              </a:rPr>
              <a:t>Additional staff who often attend:</a:t>
            </a:r>
          </a:p>
          <a:p>
            <a:pPr lvl="0">
              <a:spcBef>
                <a:spcPct val="0"/>
              </a:spcBef>
            </a:pPr>
            <a:r>
              <a:rPr lang="en-US" sz="2000" dirty="0" smtClean="0">
                <a:latin typeface="+mj-lt"/>
                <a:ea typeface="+mj-ea"/>
                <a:cs typeface="+mj-cs"/>
              </a:rPr>
              <a:t>*</a:t>
            </a:r>
            <a:r>
              <a:rPr lang="en-US" sz="2400" dirty="0" smtClean="0">
                <a:latin typeface="+mj-lt"/>
                <a:ea typeface="+mj-ea"/>
                <a:cs typeface="+mj-cs"/>
              </a:rPr>
              <a:t>Supporting teachers					*</a:t>
            </a:r>
            <a:r>
              <a:rPr lang="en-US" sz="2400" dirty="0" smtClean="0"/>
              <a:t>Social Worker</a:t>
            </a:r>
            <a:endParaRPr lang="en-US" sz="24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*EC teacher							*Psychologist</a:t>
            </a:r>
          </a:p>
          <a:p>
            <a:pPr marL="0" marR="0" lvl="0" indent="0" defTabSz="4572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*Speech Language Pathologist		*Nurse</a:t>
            </a:r>
          </a:p>
          <a:p>
            <a:pPr marL="0" marR="0" lvl="0" indent="0" defTabSz="457200" rtl="0" eaLnBrk="1" fontAlgn="auto" latinLnBrk="0" hangingPunct="1">
              <a:lnSpc>
                <a:spcPct val="100000"/>
              </a:lnSpc>
              <a:spcBef>
                <a:spcPct val="0"/>
              </a:spcBef>
              <a:spcAft>
                <a:spcPts val="0"/>
              </a:spcAft>
              <a:buClrTx/>
              <a:buSzTx/>
              <a:tabLst/>
              <a:defRPr/>
            </a:pPr>
            <a:endParaRPr lang="en-US" sz="20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tabLst/>
              <a:defRPr/>
            </a:pPr>
            <a:endParaRPr lang="en-US" sz="20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5</a:t>
            </a:fld>
            <a:r>
              <a:rPr lang="en-US" smtClean="0"/>
              <a:t>  </a:t>
            </a:r>
            <a:endParaRPr lang="en-US" dirty="0"/>
          </a:p>
        </p:txBody>
      </p:sp>
      <p:sp>
        <p:nvSpPr>
          <p:cNvPr id="3" name="Rectangle 2"/>
          <p:cNvSpPr/>
          <p:nvPr/>
        </p:nvSpPr>
        <p:spPr>
          <a:xfrm>
            <a:off x="522514" y="337457"/>
            <a:ext cx="7543800" cy="4801314"/>
          </a:xfrm>
          <a:prstGeom prst="rect">
            <a:avLst/>
          </a:prstGeom>
        </p:spPr>
        <p:txBody>
          <a:bodyPr wrap="square">
            <a:spAutoFit/>
          </a:bodyPr>
          <a:lstStyle/>
          <a:p>
            <a:pPr marL="342900" lvl="1" indent="-342900" algn="ctr">
              <a:lnSpc>
                <a:spcPct val="150000"/>
              </a:lnSpc>
            </a:pPr>
            <a:r>
              <a:rPr lang="en-US" sz="4000" dirty="0" smtClean="0"/>
              <a:t>Intervention Team Process</a:t>
            </a:r>
          </a:p>
          <a:p>
            <a:pPr marL="342900" lvl="1" indent="-342900" algn="ctr">
              <a:lnSpc>
                <a:spcPct val="150000"/>
              </a:lnSpc>
            </a:pPr>
            <a:endParaRPr lang="en-US" sz="2400" dirty="0" smtClean="0"/>
          </a:p>
          <a:p>
            <a:pPr marL="342900" lvl="1" indent="-342900" algn="ctr">
              <a:lnSpc>
                <a:spcPct val="150000"/>
              </a:lnSpc>
            </a:pPr>
            <a:r>
              <a:rPr lang="en-US" sz="2800" dirty="0" smtClean="0"/>
              <a:t>	The intervention team process consists of  providing scientifically research-based, </a:t>
            </a:r>
            <a:r>
              <a:rPr lang="en-US" sz="2800" dirty="0" smtClean="0">
                <a:solidFill>
                  <a:srgbClr val="FF0000"/>
                </a:solidFill>
              </a:rPr>
              <a:t>individualized</a:t>
            </a:r>
            <a:r>
              <a:rPr lang="en-US" sz="2800" dirty="0" smtClean="0"/>
              <a:t> interventions of </a:t>
            </a:r>
            <a:r>
              <a:rPr lang="en-US" sz="2800" dirty="0" smtClean="0">
                <a:solidFill>
                  <a:srgbClr val="FF0000"/>
                </a:solidFill>
              </a:rPr>
              <a:t>high intensity </a:t>
            </a:r>
            <a:r>
              <a:rPr lang="en-US" sz="2800" dirty="0" smtClean="0"/>
              <a:t>for students who have shown minimal response to </a:t>
            </a:r>
            <a:r>
              <a:rPr lang="en-US" sz="2800" dirty="0" smtClean="0">
                <a:solidFill>
                  <a:srgbClr val="FF0000"/>
                </a:solidFill>
              </a:rPr>
              <a:t>previous interventions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6</a:t>
            </a:fld>
            <a:r>
              <a:rPr lang="en-US" smtClean="0"/>
              <a:t>  </a:t>
            </a:r>
            <a:endParaRPr lang="en-US" dirty="0"/>
          </a:p>
        </p:txBody>
      </p:sp>
      <p:sp>
        <p:nvSpPr>
          <p:cNvPr id="3" name="Rectangle 2"/>
          <p:cNvSpPr txBox="1">
            <a:spLocks noChangeArrowheads="1"/>
          </p:cNvSpPr>
          <p:nvPr/>
        </p:nvSpPr>
        <p:spPr bwMode="auto">
          <a:xfrm>
            <a:off x="457200" y="413656"/>
            <a:ext cx="8229600" cy="87085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Key Terms</a:t>
            </a:r>
          </a:p>
          <a:p>
            <a:pPr>
              <a:spcBef>
                <a:spcPct val="0"/>
              </a:spcBef>
              <a:defRPr/>
            </a:pPr>
            <a:endParaRPr lang="en-US" sz="2800" b="1" dirty="0" smtClean="0"/>
          </a:p>
          <a:p>
            <a:pPr>
              <a:spcBef>
                <a:spcPct val="0"/>
              </a:spcBef>
              <a:defRPr/>
            </a:pPr>
            <a:r>
              <a:rPr lang="en-US" sz="2800" b="1" dirty="0" smtClean="0"/>
              <a:t>Interventions </a:t>
            </a:r>
            <a:r>
              <a:rPr lang="en-US" sz="2800" dirty="0" smtClean="0"/>
              <a:t>- academic or behavioral strategies used to teach a new skill, build skill fluency, or increase application of skills</a:t>
            </a:r>
          </a:p>
          <a:p>
            <a:pPr algn="ctr">
              <a:spcBef>
                <a:spcPct val="0"/>
              </a:spcBef>
              <a:defRPr/>
            </a:pPr>
            <a:r>
              <a:rPr lang="en-US" sz="2600" b="1" dirty="0" smtClean="0"/>
              <a:t>Interventions always involve instruction</a:t>
            </a:r>
          </a:p>
          <a:p>
            <a:pPr>
              <a:spcBef>
                <a:spcPct val="0"/>
              </a:spcBef>
              <a:defRPr/>
            </a:pPr>
            <a:endParaRPr lang="en-US" sz="2400" b="1" dirty="0" smtClean="0"/>
          </a:p>
          <a:p>
            <a:pPr>
              <a:spcBef>
                <a:spcPct val="0"/>
              </a:spcBef>
              <a:defRPr/>
            </a:pPr>
            <a:r>
              <a:rPr lang="en-US" sz="2800" b="1" dirty="0" smtClean="0"/>
              <a:t>Progress monitoring </a:t>
            </a:r>
            <a:r>
              <a:rPr lang="en-US" sz="2800" dirty="0" smtClean="0"/>
              <a:t>- the repeated measurement of student performance to assess skill growth</a:t>
            </a:r>
          </a:p>
          <a:p>
            <a:pPr algn="ctr">
              <a:spcBef>
                <a:spcPct val="0"/>
              </a:spcBef>
              <a:defRPr/>
            </a:pPr>
            <a:r>
              <a:rPr lang="en-US" sz="2600" b="1" dirty="0" smtClean="0"/>
              <a:t>We are progress monitoring skill growth</a:t>
            </a:r>
          </a:p>
          <a:p>
            <a:pPr>
              <a:spcBef>
                <a:spcPct val="0"/>
              </a:spcBef>
              <a:defRPr/>
            </a:pPr>
            <a:endParaRPr lang="en-US" sz="2400" dirty="0" smtClean="0"/>
          </a:p>
          <a:p>
            <a:pPr>
              <a:spcBef>
                <a:spcPct val="0"/>
              </a:spcBef>
              <a:defRPr/>
            </a:pPr>
            <a:r>
              <a:rPr lang="en-US" sz="2800" b="1" dirty="0" smtClean="0"/>
              <a:t>Baseline</a:t>
            </a:r>
            <a:r>
              <a:rPr lang="en-US" sz="2800" dirty="0" smtClean="0"/>
              <a:t> – a student’s performance before intervention</a:t>
            </a:r>
          </a:p>
          <a:p>
            <a:pPr>
              <a:spcBef>
                <a:spcPct val="0"/>
              </a:spcBef>
              <a:defRPr/>
            </a:pPr>
            <a:endParaRPr lang="en-US" sz="2800" dirty="0" smtClean="0"/>
          </a:p>
          <a:p>
            <a:pPr algn="ctr">
              <a:spcBef>
                <a:spcPct val="0"/>
              </a:spcBef>
              <a:defRPr/>
            </a:pPr>
            <a:endParaRPr lang="en-US" sz="2800" dirty="0" smtClean="0"/>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7</a:t>
            </a:fld>
            <a:r>
              <a:rPr lang="en-US" smtClean="0"/>
              <a:t>  </a:t>
            </a:r>
            <a:endParaRPr lang="en-US" dirty="0"/>
          </a:p>
        </p:txBody>
      </p:sp>
      <p:sp>
        <p:nvSpPr>
          <p:cNvPr id="3" name="Title 1"/>
          <p:cNvSpPr txBox="1">
            <a:spLocks/>
          </p:cNvSpPr>
          <p:nvPr/>
        </p:nvSpPr>
        <p:spPr bwMode="auto">
          <a:xfrm>
            <a:off x="457200" y="274638"/>
            <a:ext cx="82296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800" dirty="0" smtClean="0">
                <a:latin typeface="+mj-lt"/>
                <a:ea typeface="+mj-ea"/>
                <a:cs typeface="+mj-cs"/>
              </a:rPr>
              <a:t>Referring Staff Member Responsibilities</a:t>
            </a:r>
            <a:endParaRPr kumimoji="0" lang="en-US" sz="3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800" dirty="0" smtClean="0">
              <a:latin typeface="+mj-lt"/>
              <a:ea typeface="+mj-ea"/>
              <a:cs typeface="+mj-cs"/>
            </a:endParaRPr>
          </a:p>
          <a:p>
            <a:pPr marL="609600" indent="-609600">
              <a:buFontTx/>
              <a:buNone/>
            </a:pPr>
            <a:r>
              <a:rPr lang="en-US" sz="2800" u="sng" dirty="0" smtClean="0"/>
              <a:t>Prior to an IT referral</a:t>
            </a:r>
            <a:r>
              <a:rPr lang="en-US" sz="2800" dirty="0" smtClean="0"/>
              <a:t>:</a:t>
            </a:r>
          </a:p>
          <a:p>
            <a:pPr marL="609600" indent="-609600">
              <a:buFont typeface="Wingdings" pitchFamily="2" charset="2"/>
              <a:buChar char="Ø"/>
            </a:pPr>
            <a:r>
              <a:rPr lang="en-US" sz="2800" dirty="0" smtClean="0"/>
              <a:t>Tier II interventions must be implemented, and documented, for a minimum of 20-30 school days before referring to IT</a:t>
            </a:r>
          </a:p>
          <a:p>
            <a:pPr marL="609600" indent="-609600">
              <a:buFont typeface="Wingdings" pitchFamily="2" charset="2"/>
              <a:buChar char="Ø"/>
            </a:pPr>
            <a:r>
              <a:rPr lang="en-US" sz="2800" dirty="0" smtClean="0"/>
              <a:t>A baseline and four progress monitoring data points should be collected with the Tier II (pre-referral) interventions</a:t>
            </a:r>
          </a:p>
          <a:p>
            <a:pPr marL="609600" indent="-609600">
              <a:buFont typeface="Wingdings" pitchFamily="2" charset="2"/>
              <a:buChar char="Ø"/>
            </a:pPr>
            <a:r>
              <a:rPr lang="en-US" sz="2800" dirty="0" smtClean="0"/>
              <a:t>If a student is not displaying appropriate progress in response to Tier II interventions, and is performing below peers, referral to IT should be considered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8</a:t>
            </a:fld>
            <a:r>
              <a:rPr lang="en-US" smtClean="0"/>
              <a:t>  </a:t>
            </a:r>
            <a:endParaRPr lang="en-US" dirty="0"/>
          </a:p>
        </p:txBody>
      </p:sp>
      <p:sp>
        <p:nvSpPr>
          <p:cNvPr id="3" name="Title 1"/>
          <p:cNvSpPr txBox="1">
            <a:spLocks/>
          </p:cNvSpPr>
          <p:nvPr/>
        </p:nvSpPr>
        <p:spPr bwMode="auto">
          <a:xfrm>
            <a:off x="457200" y="274638"/>
            <a:ext cx="82296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spcBef>
                <a:spcPct val="0"/>
              </a:spcBef>
              <a:defRPr/>
            </a:pPr>
            <a:r>
              <a:rPr lang="en-US" sz="3800" dirty="0" smtClean="0"/>
              <a:t>Referring Staff Member Responsibilities</a:t>
            </a:r>
            <a:endParaRPr kumimoji="0" lang="en-US" sz="3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endParaRPr lang="en-US" sz="2000" u="sng"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lang="en-US" sz="2800" u="sng" dirty="0" smtClean="0">
                <a:latin typeface="+mj-lt"/>
                <a:ea typeface="+mj-ea"/>
                <a:cs typeface="+mj-cs"/>
              </a:rPr>
              <a:t>M</a:t>
            </a:r>
            <a:r>
              <a:rPr kumimoji="0" lang="en-US" sz="2800" b="0" i="0" u="sng" strike="noStrike" kern="1200" cap="none" spc="0" normalizeH="0" dirty="0" smtClean="0">
                <a:ln>
                  <a:noFill/>
                </a:ln>
                <a:solidFill>
                  <a:schemeClr val="tx1"/>
                </a:solidFill>
                <a:effectLst/>
                <a:uLnTx/>
                <a:uFillTx/>
                <a:latin typeface="+mj-lt"/>
                <a:ea typeface="+mj-ea"/>
                <a:cs typeface="+mj-cs"/>
              </a:rPr>
              <a:t>aking an IT Referral</a:t>
            </a:r>
            <a:r>
              <a:rPr kumimoji="0" lang="en-US" sz="2800" b="0" i="0" u="none" strike="noStrike" kern="1200" cap="none" spc="0" normalizeH="0" dirty="0" smtClean="0">
                <a:ln>
                  <a:noFill/>
                </a:ln>
                <a:solidFill>
                  <a:schemeClr val="tx1"/>
                </a:solidFill>
                <a:effectLst/>
                <a:uLnTx/>
                <a:uFillTx/>
                <a:latin typeface="+mj-lt"/>
                <a:ea typeface="+mj-ea"/>
                <a:cs typeface="+mj-cs"/>
              </a:rPr>
              <a:t>:</a:t>
            </a:r>
          </a:p>
          <a:p>
            <a:pPr>
              <a:spcBef>
                <a:spcPct val="0"/>
              </a:spcBef>
              <a:buFont typeface="Arial" pitchFamily="34" charset="0"/>
              <a:buChar char="•"/>
              <a:defRPr/>
            </a:pPr>
            <a:r>
              <a:rPr lang="en-US" sz="2800" dirty="0" smtClean="0"/>
              <a:t>Complete the IT Referral Form; this is a one page document to which you attach documentation of Tier II interventions and progress monitoring data</a:t>
            </a:r>
          </a:p>
          <a:p>
            <a:pPr>
              <a:spcBef>
                <a:spcPct val="0"/>
              </a:spcBef>
              <a:buFont typeface="Arial" pitchFamily="34" charset="0"/>
              <a:buChar char="•"/>
              <a:defRPr/>
            </a:pPr>
            <a:endParaRPr lang="en-US" sz="1400" dirty="0" smtClean="0"/>
          </a:p>
          <a:p>
            <a:pPr>
              <a:spcBef>
                <a:spcPct val="0"/>
              </a:spcBef>
              <a:buFont typeface="Arial" pitchFamily="34" charset="0"/>
              <a:buChar char="•"/>
              <a:defRPr/>
            </a:pPr>
            <a:r>
              <a:rPr lang="en-US" sz="2800" dirty="0" smtClean="0"/>
              <a:t>Submit the referral form to the intervention team facilitator</a:t>
            </a:r>
          </a:p>
          <a:p>
            <a:pPr>
              <a:spcBef>
                <a:spcPct val="0"/>
              </a:spcBef>
              <a:defRPr/>
            </a:pPr>
            <a:endParaRPr lang="en-US" sz="1400" dirty="0" smtClean="0"/>
          </a:p>
          <a:p>
            <a:pPr>
              <a:spcBef>
                <a:spcPct val="0"/>
              </a:spcBef>
              <a:buFont typeface="Arial" pitchFamily="34" charset="0"/>
              <a:buChar char="•"/>
              <a:defRPr/>
            </a:pPr>
            <a:r>
              <a:rPr lang="en-US" sz="2800" dirty="0" smtClean="0"/>
              <a:t>The intervention team will review the referral and attached supporting documentation, and the team will decide whether the case will be accepted, deferred, or monitored, and will notify you of the decision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3D3DD-8709-7046-877D-E21D248BDC31}" type="slidenum">
              <a:rPr lang="en-US" smtClean="0"/>
              <a:pPr/>
              <a:t>9</a:t>
            </a:fld>
            <a:r>
              <a:rPr lang="en-US" smtClean="0"/>
              <a:t>  </a:t>
            </a:r>
            <a:endParaRPr lang="en-US" dirty="0"/>
          </a:p>
        </p:txBody>
      </p:sp>
      <p:sp>
        <p:nvSpPr>
          <p:cNvPr id="3" name="Title 1"/>
          <p:cNvSpPr txBox="1">
            <a:spLocks/>
          </p:cNvSpPr>
          <p:nvPr/>
        </p:nvSpPr>
        <p:spPr bwMode="auto">
          <a:xfrm>
            <a:off x="457200" y="274638"/>
            <a:ext cx="82296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spcBef>
                <a:spcPct val="0"/>
              </a:spcBef>
              <a:defRPr/>
            </a:pPr>
            <a:r>
              <a:rPr lang="en-US" sz="3800" dirty="0" smtClean="0"/>
              <a:t>Referring Staff Member Responsibilities</a:t>
            </a:r>
            <a:endParaRPr kumimoji="0" lang="en-US" sz="3800" b="0" i="0" u="none" strike="noStrike" kern="1200" cap="none" spc="0" normalizeH="0" baseline="0" noProof="0" dirty="0" smtClean="0">
              <a:ln>
                <a:noFill/>
              </a:ln>
              <a:solidFill>
                <a:schemeClr val="tx1"/>
              </a:solidFill>
              <a:effectLst/>
              <a:uLnTx/>
              <a:uFillTx/>
              <a:latin typeface="+mj-lt"/>
              <a:ea typeface="+mj-ea"/>
              <a:cs typeface="+mj-cs"/>
            </a:endParaRPr>
          </a:p>
          <a:p>
            <a:pPr>
              <a:spcBef>
                <a:spcPct val="0"/>
              </a:spcBef>
              <a:defRPr/>
            </a:pPr>
            <a:endParaRPr lang="en-US" sz="1000" u="sng" dirty="0" smtClean="0"/>
          </a:p>
          <a:p>
            <a:pPr>
              <a:spcBef>
                <a:spcPct val="0"/>
              </a:spcBef>
              <a:defRPr/>
            </a:pPr>
            <a:r>
              <a:rPr lang="en-US" sz="2800" u="sng" dirty="0" smtClean="0"/>
              <a:t>Once the referral is accepted:</a:t>
            </a:r>
          </a:p>
          <a:p>
            <a:pPr lvl="1">
              <a:spcBef>
                <a:spcPct val="0"/>
              </a:spcBef>
              <a:buFont typeface="Arial" pitchFamily="34" charset="0"/>
              <a:buChar char="•"/>
              <a:defRPr/>
            </a:pPr>
            <a:r>
              <a:rPr lang="en-US" sz="2800" dirty="0" smtClean="0"/>
              <a:t>Referring staff member completes the background information on the Focus of Concern (RE1)</a:t>
            </a:r>
          </a:p>
          <a:p>
            <a:pPr lvl="1">
              <a:spcBef>
                <a:spcPct val="0"/>
              </a:spcBef>
              <a:defRPr/>
            </a:pPr>
            <a:endParaRPr lang="en-US" sz="1400" dirty="0" smtClean="0"/>
          </a:p>
          <a:p>
            <a:pPr lvl="1">
              <a:spcBef>
                <a:spcPct val="0"/>
              </a:spcBef>
              <a:buFont typeface="Arial" pitchFamily="34" charset="0"/>
              <a:buChar char="•"/>
              <a:defRPr/>
            </a:pPr>
            <a:r>
              <a:rPr lang="en-US" sz="2800" dirty="0" smtClean="0"/>
              <a:t> You will attend the meeting and participate in creating an intervention plan i.e., identifying skills, interventions, progress monitoring tools, etc.</a:t>
            </a:r>
          </a:p>
          <a:p>
            <a:pPr lvl="1">
              <a:spcBef>
                <a:spcPct val="0"/>
              </a:spcBef>
              <a:defRPr/>
            </a:pPr>
            <a:endParaRPr lang="en-US" sz="1400" dirty="0" smtClean="0"/>
          </a:p>
          <a:p>
            <a:pPr lvl="1">
              <a:spcBef>
                <a:spcPct val="0"/>
              </a:spcBef>
              <a:buFont typeface="Arial" pitchFamily="34" charset="0"/>
              <a:buChar char="•"/>
              <a:defRPr/>
            </a:pPr>
            <a:r>
              <a:rPr lang="en-US" sz="2800" dirty="0" smtClean="0"/>
              <a:t>After the meeting, assigned staff members will then implement instructional interventions; interventions must be in place for 20-30 school days</a:t>
            </a:r>
          </a:p>
          <a:p>
            <a:pPr lvl="1">
              <a:spcBef>
                <a:spcPct val="0"/>
              </a:spcBef>
              <a:defRPr/>
            </a:pPr>
            <a:endParaRPr lang="en-US" sz="1400" dirty="0" smtClean="0"/>
          </a:p>
          <a:p>
            <a:pPr lvl="1">
              <a:spcBef>
                <a:spcPct val="0"/>
              </a:spcBef>
              <a:buFont typeface="Arial" pitchFamily="34" charset="0"/>
              <a:buChar char="•"/>
              <a:defRPr/>
            </a:pPr>
            <a:r>
              <a:rPr lang="en-US" sz="2800" dirty="0" smtClean="0"/>
              <a:t>Progress monitoring will occur weekly </a:t>
            </a:r>
          </a:p>
          <a:p>
            <a:pPr lvl="1">
              <a:spcBef>
                <a:spcPct val="0"/>
              </a:spcBef>
              <a:buFont typeface="Arial" pitchFamily="34" charset="0"/>
              <a:buChar char="•"/>
              <a:defRPr/>
            </a:pPr>
            <a:endParaRPr lang="en-US" sz="2800" dirty="0" smtClean="0"/>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isplayOnHomePage xmlns="2c9ce62c-e6ec-4fa1-8e69-5c66c78ad13e">false</DisplayOnHomePage>
    <DocumentCategory xmlns="2c9ce62c-e6ec-4fa1-8e69-5c66c78ad13e">General</Document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AB887DD54B76428F41C04F5A899A0A" ma:contentTypeVersion="3" ma:contentTypeDescription="Create a new document." ma:contentTypeScope="" ma:versionID="6e17154e2ea091f726a1426e37296b68">
  <xsd:schema xmlns:xsd="http://www.w3.org/2001/XMLSchema" xmlns:p="http://schemas.microsoft.com/office/2006/metadata/properties" xmlns:ns1="http://schemas.microsoft.com/sharepoint/v3" xmlns:ns2="2c9ce62c-e6ec-4fa1-8e69-5c66c78ad13e" targetNamespace="http://schemas.microsoft.com/office/2006/metadata/properties" ma:root="true" ma:fieldsID="5bc3e0e5ddfa22ac384d1d87e61699b4" ns1:_="" ns2:_="">
    <xsd:import namespace="http://schemas.microsoft.com/sharepoint/v3"/>
    <xsd:import namespace="2c9ce62c-e6ec-4fa1-8e69-5c66c78ad13e"/>
    <xsd:element name="properties">
      <xsd:complexType>
        <xsd:sequence>
          <xsd:element name="documentManagement">
            <xsd:complexType>
              <xsd:all>
                <xsd:element ref="ns1:PublishingStartDate" minOccurs="0"/>
                <xsd:element ref="ns1:PublishingExpirationDate" minOccurs="0"/>
                <xsd:element ref="ns2:DocumentCategory" minOccurs="0"/>
                <xsd:element ref="ns2:DisplayOnHomeP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2c9ce62c-e6ec-4fa1-8e69-5c66c78ad13e" elementFormDefault="qualified">
    <xsd:import namespace="http://schemas.microsoft.com/office/2006/documentManagement/types"/>
    <xsd:element name="DocumentCategory" ma:index="10" nillable="true" ma:displayName="Document Category" ma:default="General" ma:format="Dropdown" ma:internalName="DocumentCategory" ma:readOnly="false">
      <xsd:simpleType>
        <xsd:restriction base="dms:Choice">
          <xsd:enumeration value="General"/>
          <xsd:enumeration value="McKinney Vinto"/>
        </xsd:restriction>
      </xsd:simpleType>
    </xsd:element>
    <xsd:element name="DisplayOnHomePage" ma:index="11" nillable="true" ma:displayName="Display on Home Page" ma:default="False" ma:internalName="DisplayOnHomePage"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516A7B2-91AA-40CF-80D2-5E5E074AE0B1}">
  <ds:schemaRefs>
    <ds:schemaRef ds:uri="http://schemas.microsoft.com/sharepoint/v3/contenttype/forms"/>
  </ds:schemaRefs>
</ds:datastoreItem>
</file>

<file path=customXml/itemProps2.xml><?xml version="1.0" encoding="utf-8"?>
<ds:datastoreItem xmlns:ds="http://schemas.openxmlformats.org/officeDocument/2006/customXml" ds:itemID="{9439142F-3DDF-4C38-A639-2E4C348ED547}">
  <ds:schemaRefs>
    <ds:schemaRef ds:uri="http://www.w3.org/XML/1998/namespace"/>
    <ds:schemaRef ds:uri="http://purl.org/dc/terms/"/>
    <ds:schemaRef ds:uri="http://schemas.microsoft.com/office/2006/documentManagement/types"/>
    <ds:schemaRef ds:uri="2c9ce62c-e6ec-4fa1-8e69-5c66c78ad13e"/>
    <ds:schemaRef ds:uri="http://purl.org/dc/elements/1.1/"/>
    <ds:schemaRef ds:uri="http://purl.org/dc/dcmitype/"/>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27D0647-4D2F-49A2-A7C2-03A2D3C91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9ce62c-e6ec-4fa1-8e69-5c66c78ad13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314</TotalTime>
  <Words>697</Words>
  <Application>Microsoft Office PowerPoint</Application>
  <PresentationFormat>On-screen Show (4:3)</PresentationFormat>
  <Paragraphs>116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Charlotte-Meck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Plyler</dc:creator>
  <cp:lastModifiedBy>Johnson, Annissa N.</cp:lastModifiedBy>
  <cp:revision>52</cp:revision>
  <dcterms:created xsi:type="dcterms:W3CDTF">2013-03-28T16:52:51Z</dcterms:created>
  <dcterms:modified xsi:type="dcterms:W3CDTF">2014-09-09T12:23:28Z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0x01010051AB887DD54B76428F41C04F5A899A0A</vt:lpwstr>
  </property>
</Properties>
</file>