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9"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C93AFBF7-DB93-45DD-8C40-BC93D5F044F5}">
  <a:tblStyle styleId="{C93AFBF7-DB93-45DD-8C40-BC93D5F044F5}" styleName="Table_0">
    <a:wholeTbl>
      <a:tcTxStyle b="off" i="off">
        <a:font>
          <a:latin typeface="Calibri"/>
          <a:ea typeface="Calibri"/>
          <a:cs typeface="Calibri"/>
        </a:font>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EFF3F9"/>
          </a:solidFill>
        </a:fill>
      </a:tcStyle>
    </a:wholeTbl>
    <a:band1H>
      <a:tcStyle>
        <a:tcBdr/>
        <a:fill>
          <a:solidFill>
            <a:srgbClr val="DBE5F1"/>
          </a:solidFill>
        </a:fill>
      </a:tcStyle>
    </a:band1H>
    <a:band1V>
      <a:tcStyle>
        <a:tcBdr/>
        <a:fill>
          <a:solidFill>
            <a:srgbClr val="DBE5F1"/>
          </a:solidFill>
        </a:fill>
      </a:tcStyle>
    </a:band1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font>
          <a:latin typeface="Calibri"/>
          <a:ea typeface="Calibri"/>
          <a:cs typeface="Calibri"/>
        </a:font>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 styleId="{B5AF4C06-CDF6-405E-9D66-B541D355DD70}" styleName="Table_1">
    <a:wholeTbl>
      <a:tcTxStyle b="off" i="off">
        <a:font>
          <a:latin typeface="Calibri"/>
          <a:ea typeface="Calibri"/>
          <a:cs typeface="Calibri"/>
        </a:font>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EFF3F9"/>
          </a:solidFill>
        </a:fill>
      </a:tcStyle>
    </a:wholeTbl>
    <a:band1H>
      <a:tcStyle>
        <a:tcBdr/>
        <a:fill>
          <a:solidFill>
            <a:srgbClr val="DBE5F1"/>
          </a:solidFill>
        </a:fill>
      </a:tcStyle>
    </a:band1H>
    <a:band1V>
      <a:tcStyle>
        <a:tcBdr/>
        <a:fill>
          <a:solidFill>
            <a:srgbClr val="DBE5F1"/>
          </a:solidFill>
        </a:fill>
      </a:tcStyle>
    </a:band1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font>
          <a:latin typeface="Calibri"/>
          <a:ea typeface="Calibri"/>
          <a:cs typeface="Calibri"/>
        </a:font>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 styleId="{CEE78FC0-D786-45BB-950B-AF01A0DD06F4}" styleName="Table_2">
    <a:wholeTbl>
      <a:tcTxStyle b="off" i="off">
        <a:font>
          <a:latin typeface="Calibri"/>
          <a:ea typeface="Calibri"/>
          <a:cs typeface="Calibri"/>
        </a:font>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EFF3F9"/>
          </a:solidFill>
        </a:fill>
      </a:tcStyle>
    </a:wholeTbl>
    <a:band1H>
      <a:tcStyle>
        <a:tcBdr/>
        <a:fill>
          <a:solidFill>
            <a:srgbClr val="DBE5F1"/>
          </a:solidFill>
        </a:fill>
      </a:tcStyle>
    </a:band1H>
    <a:band1V>
      <a:tcStyle>
        <a:tcBdr/>
        <a:fill>
          <a:solidFill>
            <a:srgbClr val="DBE5F1"/>
          </a:solidFill>
        </a:fill>
      </a:tcStyle>
    </a:band1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font>
          <a:latin typeface="Calibri"/>
          <a:ea typeface="Calibri"/>
          <a:cs typeface="Calibri"/>
        </a:font>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 styleId="{136A2F02-3EB4-47C1-98AB-7350E74F1835}" styleName="Table_3">
    <a:wholeTbl>
      <a:tcTxStyle b="off" i="off">
        <a:font>
          <a:latin typeface="Calibri"/>
          <a:ea typeface="Calibri"/>
          <a:cs typeface="Calibri"/>
        </a:font>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EFF3F9"/>
          </a:solidFill>
        </a:fill>
      </a:tcStyle>
    </a:wholeTbl>
    <a:band1H>
      <a:tcStyle>
        <a:tcBdr/>
        <a:fill>
          <a:solidFill>
            <a:srgbClr val="DBE5F1"/>
          </a:solidFill>
        </a:fill>
      </a:tcStyle>
    </a:band1H>
    <a:band1V>
      <a:tcStyle>
        <a:tcBdr/>
        <a:fill>
          <a:solidFill>
            <a:srgbClr val="DBE5F1"/>
          </a:solidFill>
        </a:fill>
      </a:tcStyle>
    </a:band1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font>
          <a:latin typeface="Calibri"/>
          <a:ea typeface="Calibri"/>
          <a:cs typeface="Calibri"/>
        </a:font>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91425" rIns="91425" bIns="91425" anchor="b" anchorCtr="0"/>
          <a:lstStyle>
            <a:lvl1pPr marL="0" marR="0" indent="0" algn="r" rtl="0">
              <a:spcBef>
                <a:spcPts val="0"/>
              </a:spcBef>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Tree>
    <p:extLst>
      <p:ext uri="{BB962C8B-B14F-4D97-AF65-F5344CB8AC3E}">
        <p14:creationId xmlns:p14="http://schemas.microsoft.com/office/powerpoint/2010/main" val="14599343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50" name="Shape 1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6" name="Shape 15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62" name="Shape 1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68" name="Shape 1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80" name="Shape 1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86" name="Shape 1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92" name="Shape 1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98" name="Shape 1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04" name="Shape 2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95" name="Shape 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10" name="Shape 2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16" name="Shape 2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22" name="Shape 2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01" name="Shape 1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24" name="Shape 12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r>
              <a:rPr lang="en-US" sz="1800" b="0" i="0" u="none" strike="noStrike" cap="none" baseline="0"/>
              <a:t>Do a turn and talk here.  How would we summarize the CCSS for our discipline?</a:t>
            </a:r>
          </a:p>
        </p:txBody>
      </p:sp>
      <p:sp>
        <p:nvSpPr>
          <p:cNvPr id="125" name="Shape 12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31" name="Shape 1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38" name="Shape 1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44" name="Shape 1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4"/>
        <p:cNvGrpSpPr/>
        <p:nvPr/>
      </p:nvGrpSpPr>
      <p:grpSpPr>
        <a:xfrm>
          <a:off x="0" y="0"/>
          <a:ext cx="0" cy="0"/>
          <a:chOff x="0" y="0"/>
          <a:chExt cx="0" cy="0"/>
        </a:xfrm>
      </p:grpSpPr>
      <p:sp>
        <p:nvSpPr>
          <p:cNvPr id="15" name="Shape 15"/>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6" name="Shape 16"/>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Calibri"/>
              <a:buNone/>
              <a:defRPr/>
            </a:lvl1pPr>
            <a:lvl2pPr marL="457200" marR="0" indent="0" algn="ctr" rtl="0">
              <a:spcBef>
                <a:spcPts val="560"/>
              </a:spcBef>
              <a:buClr>
                <a:srgbClr val="888888"/>
              </a:buClr>
              <a:buFont typeface="Calibri"/>
              <a:buNone/>
              <a:defRPr/>
            </a:lvl2pPr>
            <a:lvl3pPr marL="914400" marR="0" indent="0" algn="ctr" rtl="0">
              <a:spcBef>
                <a:spcPts val="480"/>
              </a:spcBef>
              <a:buClr>
                <a:srgbClr val="888888"/>
              </a:buClr>
              <a:buFont typeface="Calibri"/>
              <a:buNone/>
              <a:defRPr/>
            </a:lvl3pPr>
            <a:lvl4pPr marL="1371600" marR="0" indent="0" algn="ctr" rtl="0">
              <a:spcBef>
                <a:spcPts val="400"/>
              </a:spcBef>
              <a:buClr>
                <a:srgbClr val="888888"/>
              </a:buClr>
              <a:buFont typeface="Calibri"/>
              <a:buNone/>
              <a:defRPr/>
            </a:lvl4pPr>
            <a:lvl5pPr marL="1828800" marR="0" indent="0" algn="ctr" rtl="0">
              <a:spcBef>
                <a:spcPts val="400"/>
              </a:spcBef>
              <a:buClr>
                <a:srgbClr val="888888"/>
              </a:buClr>
              <a:buFont typeface="Calibri"/>
              <a:buNone/>
              <a:defRPr/>
            </a:lvl5pPr>
            <a:lvl6pPr marL="2286000" marR="0" indent="0" algn="ctr" rtl="0">
              <a:spcBef>
                <a:spcPts val="400"/>
              </a:spcBef>
              <a:buClr>
                <a:srgbClr val="888888"/>
              </a:buClr>
              <a:buFont typeface="Calibri"/>
              <a:buNone/>
              <a:defRPr/>
            </a:lvl6pPr>
            <a:lvl7pPr marL="2743200" marR="0" indent="0" algn="ctr" rtl="0">
              <a:spcBef>
                <a:spcPts val="400"/>
              </a:spcBef>
              <a:buClr>
                <a:srgbClr val="888888"/>
              </a:buClr>
              <a:buFont typeface="Calibri"/>
              <a:buNone/>
              <a:defRPr/>
            </a:lvl7pPr>
            <a:lvl8pPr marL="3200400" marR="0" indent="0" algn="ctr" rtl="0">
              <a:spcBef>
                <a:spcPts val="400"/>
              </a:spcBef>
              <a:buClr>
                <a:srgbClr val="888888"/>
              </a:buClr>
              <a:buFont typeface="Calibri"/>
              <a:buNone/>
              <a:defRPr/>
            </a:lvl8pPr>
            <a:lvl9pPr marL="3657600" marR="0" indent="0" algn="ctr" rtl="0">
              <a:spcBef>
                <a:spcPts val="400"/>
              </a:spcBef>
              <a:buClr>
                <a:srgbClr val="888888"/>
              </a:buClr>
              <a:buFont typeface="Calibri"/>
              <a:buNone/>
              <a:defRPr/>
            </a:lvl9pPr>
          </a:lstStyle>
          <a:p>
            <a:endParaRPr/>
          </a:p>
        </p:txBody>
      </p:sp>
      <p:sp>
        <p:nvSpPr>
          <p:cNvPr id="17" name="Shape 1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8" name="Shape 1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9" name="Shape 19"/>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3" name="Shape 73"/>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a:lvl1pPr>
            <a:lvl2pPr marL="742950" indent="-107950" algn="l" rtl="0">
              <a:spcBef>
                <a:spcPts val="560"/>
              </a:spcBef>
              <a:buClr>
                <a:schemeClr val="dk1"/>
              </a:buClr>
              <a:buFont typeface="Calibri"/>
              <a:buChar char="–"/>
              <a:defRPr/>
            </a:lvl2pPr>
            <a:lvl3pPr marL="1143000" indent="-76200" algn="l" rtl="0">
              <a:spcBef>
                <a:spcPts val="480"/>
              </a:spcBef>
              <a:buClr>
                <a:schemeClr val="dk1"/>
              </a:buClr>
              <a:buFont typeface="Calibri"/>
              <a:buChar char="•"/>
              <a:defRPr/>
            </a:lvl3pPr>
            <a:lvl4pPr marL="1600200" indent="-101600" algn="l" rtl="0">
              <a:spcBef>
                <a:spcPts val="400"/>
              </a:spcBef>
              <a:buClr>
                <a:schemeClr val="dk1"/>
              </a:buClr>
              <a:buFont typeface="Calibri"/>
              <a:buChar char="–"/>
              <a:defRPr/>
            </a:lvl4pPr>
            <a:lvl5pPr marL="2057400" indent="-101600" algn="l" rtl="0">
              <a:spcBef>
                <a:spcPts val="400"/>
              </a:spcBef>
              <a:buClr>
                <a:schemeClr val="dk1"/>
              </a:buClr>
              <a:buFont typeface="Calibri"/>
              <a:buChar char="»"/>
              <a:defRPr/>
            </a:lvl5pPr>
            <a:lvl6pPr marL="2514600" indent="-101600" algn="l" rtl="0">
              <a:spcBef>
                <a:spcPts val="400"/>
              </a:spcBef>
              <a:buClr>
                <a:schemeClr val="dk1"/>
              </a:buClr>
              <a:buFont typeface="Calibri"/>
              <a:buChar char="•"/>
              <a:defRPr/>
            </a:lvl6pPr>
            <a:lvl7pPr marL="2971800" indent="-101600" algn="l" rtl="0">
              <a:spcBef>
                <a:spcPts val="400"/>
              </a:spcBef>
              <a:buClr>
                <a:schemeClr val="dk1"/>
              </a:buClr>
              <a:buFont typeface="Calibri"/>
              <a:buChar char="•"/>
              <a:defRPr/>
            </a:lvl7pPr>
            <a:lvl8pPr marL="3429000" indent="-101600" algn="l" rtl="0">
              <a:spcBef>
                <a:spcPts val="400"/>
              </a:spcBef>
              <a:buClr>
                <a:schemeClr val="dk1"/>
              </a:buClr>
              <a:buFont typeface="Calibri"/>
              <a:buChar char="•"/>
              <a:defRPr/>
            </a:lvl8pPr>
            <a:lvl9pPr marL="3886200" indent="-101600" algn="l" rtl="0">
              <a:spcBef>
                <a:spcPts val="400"/>
              </a:spcBef>
              <a:buClr>
                <a:schemeClr val="dk1"/>
              </a:buClr>
              <a:buFont typeface="Calibri"/>
              <a:buChar char="•"/>
              <a:defRPr/>
            </a:lvl9pPr>
          </a:lstStyle>
          <a:p>
            <a:endParaRPr/>
          </a:p>
        </p:txBody>
      </p:sp>
      <p:sp>
        <p:nvSpPr>
          <p:cNvPr id="74" name="Shape 7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5" name="Shape 7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6" name="Shape 7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9" name="Shape 79"/>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a:lvl1pPr>
            <a:lvl2pPr marL="742950" indent="-107950" algn="l" rtl="0">
              <a:spcBef>
                <a:spcPts val="560"/>
              </a:spcBef>
              <a:buClr>
                <a:schemeClr val="dk1"/>
              </a:buClr>
              <a:buFont typeface="Calibri"/>
              <a:buChar char="–"/>
              <a:defRPr/>
            </a:lvl2pPr>
            <a:lvl3pPr marL="1143000" indent="-76200" algn="l" rtl="0">
              <a:spcBef>
                <a:spcPts val="480"/>
              </a:spcBef>
              <a:buClr>
                <a:schemeClr val="dk1"/>
              </a:buClr>
              <a:buFont typeface="Calibri"/>
              <a:buChar char="•"/>
              <a:defRPr/>
            </a:lvl3pPr>
            <a:lvl4pPr marL="1600200" indent="-101600" algn="l" rtl="0">
              <a:spcBef>
                <a:spcPts val="400"/>
              </a:spcBef>
              <a:buClr>
                <a:schemeClr val="dk1"/>
              </a:buClr>
              <a:buFont typeface="Calibri"/>
              <a:buChar char="–"/>
              <a:defRPr/>
            </a:lvl4pPr>
            <a:lvl5pPr marL="2057400" indent="-101600" algn="l" rtl="0">
              <a:spcBef>
                <a:spcPts val="400"/>
              </a:spcBef>
              <a:buClr>
                <a:schemeClr val="dk1"/>
              </a:buClr>
              <a:buFont typeface="Calibri"/>
              <a:buChar char="»"/>
              <a:defRPr/>
            </a:lvl5pPr>
            <a:lvl6pPr marL="2514600" indent="-101600" algn="l" rtl="0">
              <a:spcBef>
                <a:spcPts val="400"/>
              </a:spcBef>
              <a:buClr>
                <a:schemeClr val="dk1"/>
              </a:buClr>
              <a:buFont typeface="Calibri"/>
              <a:buChar char="•"/>
              <a:defRPr/>
            </a:lvl6pPr>
            <a:lvl7pPr marL="2971800" indent="-101600" algn="l" rtl="0">
              <a:spcBef>
                <a:spcPts val="400"/>
              </a:spcBef>
              <a:buClr>
                <a:schemeClr val="dk1"/>
              </a:buClr>
              <a:buFont typeface="Calibri"/>
              <a:buChar char="•"/>
              <a:defRPr/>
            </a:lvl7pPr>
            <a:lvl8pPr marL="3429000" indent="-101600" algn="l" rtl="0">
              <a:spcBef>
                <a:spcPts val="400"/>
              </a:spcBef>
              <a:buClr>
                <a:schemeClr val="dk1"/>
              </a:buClr>
              <a:buFont typeface="Calibri"/>
              <a:buChar char="•"/>
              <a:defRPr/>
            </a:lvl8pPr>
            <a:lvl9pPr marL="3886200" indent="-101600" algn="l" rtl="0">
              <a:spcBef>
                <a:spcPts val="400"/>
              </a:spcBef>
              <a:buClr>
                <a:schemeClr val="dk1"/>
              </a:buClr>
              <a:buFont typeface="Calibri"/>
              <a:buChar char="•"/>
              <a:defRPr/>
            </a:lvl9pPr>
          </a:lstStyle>
          <a:p>
            <a:endParaRPr/>
          </a:p>
        </p:txBody>
      </p:sp>
      <p:sp>
        <p:nvSpPr>
          <p:cNvPr id="80" name="Shape 8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1" name="Shape 8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2" name="Shape 8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2" name="Shape 22"/>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a:lvl1pPr>
            <a:lvl2pPr marL="742950" indent="-107950" algn="l" rtl="0">
              <a:spcBef>
                <a:spcPts val="560"/>
              </a:spcBef>
              <a:buClr>
                <a:schemeClr val="dk1"/>
              </a:buClr>
              <a:buFont typeface="Calibri"/>
              <a:buChar char="–"/>
              <a:defRPr/>
            </a:lvl2pPr>
            <a:lvl3pPr marL="1143000" indent="-76200" algn="l" rtl="0">
              <a:spcBef>
                <a:spcPts val="480"/>
              </a:spcBef>
              <a:buClr>
                <a:schemeClr val="dk1"/>
              </a:buClr>
              <a:buFont typeface="Calibri"/>
              <a:buChar char="•"/>
              <a:defRPr/>
            </a:lvl3pPr>
            <a:lvl4pPr marL="1600200" indent="-101600" algn="l" rtl="0">
              <a:spcBef>
                <a:spcPts val="400"/>
              </a:spcBef>
              <a:buClr>
                <a:schemeClr val="dk1"/>
              </a:buClr>
              <a:buFont typeface="Calibri"/>
              <a:buChar char="–"/>
              <a:defRPr/>
            </a:lvl4pPr>
            <a:lvl5pPr marL="2057400" indent="-101600" algn="l" rtl="0">
              <a:spcBef>
                <a:spcPts val="400"/>
              </a:spcBef>
              <a:buClr>
                <a:schemeClr val="dk1"/>
              </a:buClr>
              <a:buFont typeface="Calibri"/>
              <a:buChar char="»"/>
              <a:defRPr/>
            </a:lvl5pPr>
            <a:lvl6pPr marL="2514600" indent="-101600" algn="l" rtl="0">
              <a:spcBef>
                <a:spcPts val="400"/>
              </a:spcBef>
              <a:buClr>
                <a:schemeClr val="dk1"/>
              </a:buClr>
              <a:buFont typeface="Calibri"/>
              <a:buChar char="•"/>
              <a:defRPr/>
            </a:lvl6pPr>
            <a:lvl7pPr marL="2971800" indent="-101600" algn="l" rtl="0">
              <a:spcBef>
                <a:spcPts val="400"/>
              </a:spcBef>
              <a:buClr>
                <a:schemeClr val="dk1"/>
              </a:buClr>
              <a:buFont typeface="Calibri"/>
              <a:buChar char="•"/>
              <a:defRPr/>
            </a:lvl7pPr>
            <a:lvl8pPr marL="3429000" indent="-101600" algn="l" rtl="0">
              <a:spcBef>
                <a:spcPts val="400"/>
              </a:spcBef>
              <a:buClr>
                <a:schemeClr val="dk1"/>
              </a:buClr>
              <a:buFont typeface="Calibri"/>
              <a:buChar char="•"/>
              <a:defRPr/>
            </a:lvl8pPr>
            <a:lvl9pPr marL="3886200" indent="-101600" algn="l" rtl="0">
              <a:spcBef>
                <a:spcPts val="400"/>
              </a:spcBef>
              <a:buClr>
                <a:schemeClr val="dk1"/>
              </a:buClr>
              <a:buFont typeface="Calibri"/>
              <a:buChar char="•"/>
              <a:defRPr/>
            </a:lvl9pPr>
          </a:lstStyle>
          <a:p>
            <a:endParaRPr/>
          </a:p>
        </p:txBody>
      </p:sp>
      <p:sp>
        <p:nvSpPr>
          <p:cNvPr id="23" name="Shape 2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4" name="Shape 2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5" name="Shape 25"/>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8" name="Shape 28"/>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Clr>
                <a:srgbClr val="888888"/>
              </a:buClr>
              <a:buFont typeface="Calibri"/>
              <a:buNone/>
              <a:defRPr/>
            </a:lvl1pPr>
            <a:lvl2pPr marL="457200" indent="0" rtl="0">
              <a:spcBef>
                <a:spcPts val="0"/>
              </a:spcBef>
              <a:buClr>
                <a:srgbClr val="888888"/>
              </a:buClr>
              <a:buFont typeface="Calibri"/>
              <a:buNone/>
              <a:defRPr/>
            </a:lvl2pPr>
            <a:lvl3pPr marL="914400" indent="0" rtl="0">
              <a:spcBef>
                <a:spcPts val="0"/>
              </a:spcBef>
              <a:buClr>
                <a:srgbClr val="888888"/>
              </a:buClr>
              <a:buFont typeface="Calibri"/>
              <a:buNone/>
              <a:defRPr/>
            </a:lvl3pPr>
            <a:lvl4pPr marL="1371600" indent="0" rtl="0">
              <a:spcBef>
                <a:spcPts val="0"/>
              </a:spcBef>
              <a:buClr>
                <a:srgbClr val="888888"/>
              </a:buClr>
              <a:buFont typeface="Calibri"/>
              <a:buNone/>
              <a:defRPr/>
            </a:lvl4pPr>
            <a:lvl5pPr marL="1828800" indent="0" rtl="0">
              <a:spcBef>
                <a:spcPts val="0"/>
              </a:spcBef>
              <a:buClr>
                <a:srgbClr val="888888"/>
              </a:buClr>
              <a:buFont typeface="Calibri"/>
              <a:buNone/>
              <a:defRPr/>
            </a:lvl5pPr>
            <a:lvl6pPr marL="2286000" indent="0" rtl="0">
              <a:spcBef>
                <a:spcPts val="0"/>
              </a:spcBef>
              <a:buClr>
                <a:srgbClr val="888888"/>
              </a:buClr>
              <a:buFont typeface="Calibri"/>
              <a:buNone/>
              <a:defRPr/>
            </a:lvl6pPr>
            <a:lvl7pPr marL="2743200" indent="0" rtl="0">
              <a:spcBef>
                <a:spcPts val="0"/>
              </a:spcBef>
              <a:buClr>
                <a:srgbClr val="888888"/>
              </a:buClr>
              <a:buFont typeface="Calibri"/>
              <a:buNone/>
              <a:defRPr/>
            </a:lvl7pPr>
            <a:lvl8pPr marL="3200400" indent="0" rtl="0">
              <a:spcBef>
                <a:spcPts val="0"/>
              </a:spcBef>
              <a:buClr>
                <a:srgbClr val="888888"/>
              </a:buClr>
              <a:buFont typeface="Calibri"/>
              <a:buNone/>
              <a:defRPr/>
            </a:lvl8pPr>
            <a:lvl9pPr marL="3657600" indent="0" rtl="0">
              <a:spcBef>
                <a:spcPts val="0"/>
              </a:spcBef>
              <a:buClr>
                <a:srgbClr val="888888"/>
              </a:buClr>
              <a:buFont typeface="Calibri"/>
              <a:buNone/>
              <a:defRPr/>
            </a:lvl9pPr>
          </a:lstStyle>
          <a:p>
            <a:endParaRPr/>
          </a:p>
        </p:txBody>
      </p:sp>
      <p:sp>
        <p:nvSpPr>
          <p:cNvPr id="29" name="Shape 2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0" name="Shape 3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1" name="Shape 31"/>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4" name="Shape 34"/>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5" name="Shape 35"/>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6" name="Shape 3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7" name="Shape 3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8" name="Shape 38"/>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1" name="Shape 41"/>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42" name="Shape 42"/>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3" name="Shape 43"/>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44" name="Shape 44"/>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5" name="Shape 4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6" name="Shape 4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7" name="Shape 47"/>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0" name="Shape 5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1" name="Shape 5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2" name="Shape 5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5" name="Shape 5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6" name="Shape 5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9" name="Shape 59"/>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0" name="Shape 60"/>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61" name="Shape 6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2" name="Shape 6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3" name="Shape 6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6" name="Shape 66"/>
          <p:cNvSpPr>
            <a:spLocks noGrp="1"/>
          </p:cNvSpPr>
          <p:nvPr>
            <p:ph type="pic" idx="2"/>
          </p:nvPr>
        </p:nvSpPr>
        <p:spPr>
          <a:xfrm>
            <a:off x="1792288" y="612775"/>
            <a:ext cx="5486399" cy="4114800"/>
          </a:xfrm>
          <a:prstGeom prst="rect">
            <a:avLst/>
          </a:prstGeom>
          <a:noFill/>
          <a:ln>
            <a:noFill/>
          </a:ln>
        </p:spPr>
      </p:sp>
      <p:sp>
        <p:nvSpPr>
          <p:cNvPr id="67" name="Shape 67"/>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68" name="Shape 6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9" name="Shape 6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0" name="Shape 70"/>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0" name="Shape 10"/>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139700" algn="l" rtl="0">
              <a:spcBef>
                <a:spcPts val="640"/>
              </a:spcBef>
              <a:buClr>
                <a:schemeClr val="dk1"/>
              </a:buClr>
              <a:buFont typeface="Calibri"/>
              <a:buChar char="•"/>
              <a:defRPr/>
            </a:lvl1pPr>
            <a:lvl2pPr marL="742950" marR="0" indent="-107950" algn="l" rtl="0">
              <a:spcBef>
                <a:spcPts val="560"/>
              </a:spcBef>
              <a:buClr>
                <a:schemeClr val="dk1"/>
              </a:buClr>
              <a:buFont typeface="Calibri"/>
              <a:buChar char="–"/>
              <a:defRPr/>
            </a:lvl2pPr>
            <a:lvl3pPr marL="1143000" marR="0" indent="-76200" algn="l" rtl="0">
              <a:spcBef>
                <a:spcPts val="480"/>
              </a:spcBef>
              <a:buClr>
                <a:schemeClr val="dk1"/>
              </a:buClr>
              <a:buFont typeface="Calibri"/>
              <a:buChar char="•"/>
              <a:defRPr/>
            </a:lvl3pPr>
            <a:lvl4pPr marL="1600200" marR="0" indent="-101600" algn="l" rtl="0">
              <a:spcBef>
                <a:spcPts val="400"/>
              </a:spcBef>
              <a:buClr>
                <a:schemeClr val="dk1"/>
              </a:buClr>
              <a:buFont typeface="Calibri"/>
              <a:buChar char="–"/>
              <a:defRPr/>
            </a:lvl4pPr>
            <a:lvl5pPr marL="2057400" marR="0" indent="-101600" algn="l" rtl="0">
              <a:spcBef>
                <a:spcPts val="400"/>
              </a:spcBef>
              <a:buClr>
                <a:schemeClr val="dk1"/>
              </a:buClr>
              <a:buFont typeface="Calibri"/>
              <a:buChar char="»"/>
              <a:defRPr/>
            </a:lvl5pPr>
            <a:lvl6pPr marL="2514600" marR="0" indent="-101600" algn="l" rtl="0">
              <a:spcBef>
                <a:spcPts val="400"/>
              </a:spcBef>
              <a:buClr>
                <a:schemeClr val="dk1"/>
              </a:buClr>
              <a:buFont typeface="Calibri"/>
              <a:buChar char="•"/>
              <a:defRPr/>
            </a:lvl6pPr>
            <a:lvl7pPr marL="2971800" marR="0" indent="-101600" algn="l" rtl="0">
              <a:spcBef>
                <a:spcPts val="400"/>
              </a:spcBef>
              <a:buClr>
                <a:schemeClr val="dk1"/>
              </a:buClr>
              <a:buFont typeface="Calibri"/>
              <a:buChar char="•"/>
              <a:defRPr/>
            </a:lvl7pPr>
            <a:lvl8pPr marL="3429000" marR="0" indent="-101600" algn="l" rtl="0">
              <a:spcBef>
                <a:spcPts val="400"/>
              </a:spcBef>
              <a:buClr>
                <a:schemeClr val="dk1"/>
              </a:buClr>
              <a:buFont typeface="Calibri"/>
              <a:buChar char="•"/>
              <a:defRPr/>
            </a:lvl8pPr>
            <a:lvl9pPr marL="3886200" marR="0" indent="-101600" algn="l" rtl="0">
              <a:spcBef>
                <a:spcPts val="400"/>
              </a:spcBef>
              <a:buClr>
                <a:schemeClr val="dk1"/>
              </a:buClr>
              <a:buFont typeface="Calibri"/>
              <a:buChar char="•"/>
              <a:defRPr/>
            </a:lvl9pPr>
          </a:lstStyle>
          <a:p>
            <a:endParaRPr/>
          </a:p>
        </p:txBody>
      </p:sp>
      <p:sp>
        <p:nvSpPr>
          <p:cNvPr id="11" name="Shape 1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 name="Shape 1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 name="Shape 1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pkHSEWnUfnk"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hyperlink" Target="http://vimeo.com/51933492"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ctrTitle"/>
          </p:nvPr>
        </p:nvSpPr>
        <p:spPr>
          <a:xfrm>
            <a:off x="685800" y="1524000"/>
            <a:ext cx="7772400" cy="2076449"/>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  </a:t>
            </a:r>
            <a:br>
              <a:rPr lang="en-US" sz="4400" b="0" i="0" u="none" strike="noStrike" cap="none" baseline="0">
                <a:solidFill>
                  <a:schemeClr val="dk1"/>
                </a:solidFill>
                <a:latin typeface="Calibri"/>
                <a:ea typeface="Calibri"/>
                <a:cs typeface="Calibri"/>
                <a:sym typeface="Calibri"/>
              </a:rPr>
            </a:br>
            <a:r>
              <a:rPr lang="en-US" sz="4400" b="0" i="0" u="none" strike="noStrike" cap="none" baseline="0">
                <a:solidFill>
                  <a:schemeClr val="dk1"/>
                </a:solidFill>
                <a:latin typeface="Calibri"/>
                <a:ea typeface="Calibri"/>
                <a:cs typeface="Calibri"/>
                <a:sym typeface="Calibri"/>
              </a:rPr>
              <a:t>      </a:t>
            </a:r>
          </a:p>
        </p:txBody>
      </p:sp>
      <p:sp>
        <p:nvSpPr>
          <p:cNvPr id="85" name="Shape 85"/>
          <p:cNvSpPr txBox="1">
            <a:spLocks noGrp="1"/>
          </p:cNvSpPr>
          <p:nvPr>
            <p:ph type="subTitle" idx="1"/>
          </p:nvPr>
        </p:nvSpPr>
        <p:spPr>
          <a:xfrm>
            <a:off x="1371600" y="3886200"/>
            <a:ext cx="6400799" cy="1752600"/>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Calibri"/>
              <a:buNone/>
            </a:pPr>
            <a:r>
              <a:rPr lang="en-US" sz="3200" b="0" i="0" u="none" strike="noStrike" cap="none" baseline="0">
                <a:solidFill>
                  <a:srgbClr val="888888"/>
                </a:solidFill>
                <a:latin typeface="Calibri"/>
                <a:ea typeface="Calibri"/>
                <a:cs typeface="Calibri"/>
                <a:sym typeface="Calibri"/>
              </a:rPr>
              <a:t>The Pedagogical Shifts and a Look Inside </a:t>
            </a:r>
            <a:r>
              <a:rPr lang="en-US" sz="3200">
                <a:solidFill>
                  <a:srgbClr val="888888"/>
                </a:solidFill>
                <a:latin typeface="Calibri"/>
                <a:ea typeface="Calibri"/>
                <a:cs typeface="Calibri"/>
                <a:sym typeface="Calibri"/>
              </a:rPr>
              <a:t>The</a:t>
            </a:r>
            <a:r>
              <a:rPr lang="en-US" sz="3200" b="0" i="0" u="none" strike="noStrike" cap="none" baseline="0">
                <a:solidFill>
                  <a:srgbClr val="888888"/>
                </a:solidFill>
                <a:latin typeface="Calibri"/>
                <a:ea typeface="Calibri"/>
                <a:cs typeface="Calibri"/>
                <a:sym typeface="Calibri"/>
              </a:rPr>
              <a:t> Classrooms </a:t>
            </a:r>
          </a:p>
        </p:txBody>
      </p:sp>
      <p:pic>
        <p:nvPicPr>
          <p:cNvPr id="86" name="Shape 86"/>
          <p:cNvPicPr preferRelativeResize="0"/>
          <p:nvPr/>
        </p:nvPicPr>
        <p:blipFill rotWithShape="1">
          <a:blip r:embed="rId3">
            <a:alphaModFix/>
          </a:blip>
          <a:srcRect/>
          <a:stretch/>
        </p:blipFill>
        <p:spPr>
          <a:xfrm>
            <a:off x="1447800" y="1905000"/>
            <a:ext cx="5714999" cy="1066799"/>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R10: Text Complexity </a:t>
            </a:r>
          </a:p>
        </p:txBody>
      </p:sp>
      <p:pic>
        <p:nvPicPr>
          <p:cNvPr id="147" name="Shape 147"/>
          <p:cNvPicPr preferRelativeResize="0">
            <a:picLocks noGrp="1"/>
          </p:cNvPicPr>
          <p:nvPr>
            <p:ph type="body" idx="1"/>
          </p:nvPr>
        </p:nvPicPr>
        <p:blipFill rotWithShape="1">
          <a:blip r:embed="rId3">
            <a:alphaModFix/>
          </a:blip>
          <a:srcRect/>
          <a:stretch/>
        </p:blipFill>
        <p:spPr>
          <a:xfrm>
            <a:off x="2823332" y="1600200"/>
            <a:ext cx="3497334" cy="4525963"/>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spcBef>
                <a:spcPts val="0"/>
              </a:spcBef>
              <a:buNone/>
            </a:pPr>
            <a:r>
              <a:rPr lang="en-US"/>
              <a:t>Six Shifts Video	</a:t>
            </a:r>
          </a:p>
        </p:txBody>
      </p:sp>
      <p:sp>
        <p:nvSpPr>
          <p:cNvPr id="153" name="Shape 153"/>
          <p:cNvSpPr txBox="1">
            <a:spLocks noGrp="1"/>
          </p:cNvSpPr>
          <p:nvPr>
            <p:ph type="body" idx="1"/>
          </p:nvPr>
        </p:nvSpPr>
        <p:spPr>
          <a:xfrm>
            <a:off x="585675" y="1550775"/>
            <a:ext cx="8229600" cy="4526100"/>
          </a:xfrm>
          <a:prstGeom prst="rect">
            <a:avLst/>
          </a:prstGeom>
        </p:spPr>
        <p:txBody>
          <a:bodyPr lIns="91425" tIns="91425" rIns="91425" bIns="91425" anchor="t" anchorCtr="0">
            <a:noAutofit/>
          </a:bodyPr>
          <a:lstStyle/>
          <a:p>
            <a:pPr>
              <a:spcBef>
                <a:spcPts val="0"/>
              </a:spcBef>
              <a:buNone/>
            </a:pPr>
            <a:r>
              <a:rPr lang="en-US" u="sng">
                <a:solidFill>
                  <a:schemeClr val="hlink"/>
                </a:solidFill>
                <a:hlinkClick r:id="rId3"/>
              </a:rPr>
              <a:t>https://www.youtube.com/watch?v=pkHSEWnUfnk</a:t>
            </a:r>
            <a:r>
              <a:rPr lang="en-US"/>
              <a:t>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Six Pedagogical Shifts</a:t>
            </a:r>
          </a:p>
        </p:txBody>
      </p:sp>
      <p:graphicFrame>
        <p:nvGraphicFramePr>
          <p:cNvPr id="159" name="Shape 159"/>
          <p:cNvGraphicFramePr/>
          <p:nvPr/>
        </p:nvGraphicFramePr>
        <p:xfrm>
          <a:off x="457200" y="1600200"/>
          <a:ext cx="8229600" cy="4820990"/>
        </p:xfrm>
        <a:graphic>
          <a:graphicData uri="http://schemas.openxmlformats.org/drawingml/2006/table">
            <a:tbl>
              <a:tblPr firstRow="1" bandRow="1">
                <a:noFill/>
                <a:tableStyleId>{C93AFBF7-DB93-45DD-8C40-BC93D5F044F5}</a:tableStyleId>
              </a:tblPr>
              <a:tblGrid>
                <a:gridCol w="1066800"/>
                <a:gridCol w="3429000"/>
                <a:gridCol w="3733800"/>
              </a:tblGrid>
              <a:tr h="370850">
                <a:tc gridSpan="3">
                  <a:txBody>
                    <a:bodyPr/>
                    <a:lstStyle/>
                    <a:p>
                      <a:pPr lvl="0" algn="ctr" rtl="0">
                        <a:spcBef>
                          <a:spcPts val="0"/>
                        </a:spcBef>
                        <a:buSzPct val="25000"/>
                        <a:buNone/>
                      </a:pPr>
                      <a:r>
                        <a:rPr lang="en-US"/>
                        <a:t>Shifts in ELA/Literacy</a:t>
                      </a:r>
                    </a:p>
                  </a:txBody>
                  <a:tcPr marL="91450" marR="91450" marT="45725" marB="45725"/>
                </a:tc>
                <a:tc hMerge="1">
                  <a:txBody>
                    <a:bodyPr/>
                    <a:lstStyle/>
                    <a:p>
                      <a:endParaRPr lang="en-US"/>
                    </a:p>
                  </a:txBody>
                  <a:tcPr/>
                </a:tc>
                <a:tc hMerge="1">
                  <a:txBody>
                    <a:bodyPr/>
                    <a:lstStyle/>
                    <a:p>
                      <a:endParaRPr lang="en-US"/>
                    </a:p>
                  </a:txBody>
                  <a:tcPr/>
                </a:tc>
              </a:tr>
              <a:tr h="370850">
                <a:tc>
                  <a:txBody>
                    <a:bodyPr/>
                    <a:lstStyle/>
                    <a:p>
                      <a:pPr marL="0" lvl="0" algn="l" rtl="0">
                        <a:spcBef>
                          <a:spcPts val="0"/>
                        </a:spcBef>
                        <a:buSzPct val="25000"/>
                        <a:buNone/>
                      </a:pPr>
                      <a:r>
                        <a:rPr lang="en-US" sz="1600"/>
                        <a:t>Shift 1</a:t>
                      </a:r>
                    </a:p>
                  </a:txBody>
                  <a:tcPr marL="91450" marR="91450" marT="45725" marB="45725"/>
                </a:tc>
                <a:tc>
                  <a:txBody>
                    <a:bodyPr/>
                    <a:lstStyle/>
                    <a:p>
                      <a:pPr marL="0" lvl="0" algn="l" rtl="0">
                        <a:spcBef>
                          <a:spcPts val="0"/>
                        </a:spcBef>
                        <a:buSzPct val="25000"/>
                        <a:buNone/>
                      </a:pPr>
                      <a:r>
                        <a:rPr lang="en-US" sz="1600"/>
                        <a:t>Balancing</a:t>
                      </a:r>
                      <a:r>
                        <a:rPr lang="en-US" sz="1600" baseline="0"/>
                        <a:t> Informational and Literary Text</a:t>
                      </a:r>
                    </a:p>
                  </a:txBody>
                  <a:tcPr marL="91450" marR="91450" marT="45725" marB="45725"/>
                </a:tc>
                <a:tc>
                  <a:txBody>
                    <a:bodyPr/>
                    <a:lstStyle/>
                    <a:p>
                      <a:pPr marL="0" lvl="0" algn="l" rtl="0">
                        <a:spcBef>
                          <a:spcPts val="0"/>
                        </a:spcBef>
                        <a:buSzPct val="25000"/>
                        <a:buNone/>
                      </a:pPr>
                      <a:r>
                        <a:rPr lang="en-US" sz="1400"/>
                        <a:t>Students read a true balance</a:t>
                      </a:r>
                      <a:r>
                        <a:rPr lang="en-US" sz="1400" baseline="0"/>
                        <a:t> of informational and literary texts.</a:t>
                      </a:r>
                    </a:p>
                  </a:txBody>
                  <a:tcPr marL="91450" marR="91450" marT="45725" marB="45725"/>
                </a:tc>
              </a:tr>
              <a:tr h="370850">
                <a:tc>
                  <a:txBody>
                    <a:bodyPr/>
                    <a:lstStyle/>
                    <a:p>
                      <a:pPr marL="0" lvl="0" algn="l" rtl="0">
                        <a:spcBef>
                          <a:spcPts val="0"/>
                        </a:spcBef>
                        <a:buSzPct val="25000"/>
                        <a:buNone/>
                      </a:pPr>
                      <a:r>
                        <a:rPr lang="en-US" sz="1600"/>
                        <a:t>Shift 2</a:t>
                      </a:r>
                    </a:p>
                  </a:txBody>
                  <a:tcPr marL="91450" marR="91450" marT="45725" marB="45725"/>
                </a:tc>
                <a:tc>
                  <a:txBody>
                    <a:bodyPr/>
                    <a:lstStyle/>
                    <a:p>
                      <a:pPr marL="0" lvl="0" algn="l" rtl="0">
                        <a:spcBef>
                          <a:spcPts val="0"/>
                        </a:spcBef>
                        <a:buSzPct val="25000"/>
                        <a:buNone/>
                      </a:pPr>
                      <a:r>
                        <a:rPr lang="en-US" sz="1600"/>
                        <a:t>Knowledge in the Disciplines</a:t>
                      </a:r>
                    </a:p>
                  </a:txBody>
                  <a:tcPr marL="91450" marR="91450" marT="45725" marB="45725"/>
                </a:tc>
                <a:tc>
                  <a:txBody>
                    <a:bodyPr/>
                    <a:lstStyle/>
                    <a:p>
                      <a:pPr marL="0" lvl="0" algn="l" rtl="0">
                        <a:spcBef>
                          <a:spcPts val="0"/>
                        </a:spcBef>
                        <a:buSzPct val="25000"/>
                        <a:buNone/>
                      </a:pPr>
                      <a:r>
                        <a:rPr lang="en-US" sz="1400"/>
                        <a:t>Students build knowledge about the world (domains/ content areas through TEXT rather than the teacher or activities.</a:t>
                      </a:r>
                    </a:p>
                  </a:txBody>
                  <a:tcPr marL="91450" marR="91450" marT="45725" marB="45725"/>
                </a:tc>
              </a:tr>
              <a:tr h="370850">
                <a:tc>
                  <a:txBody>
                    <a:bodyPr/>
                    <a:lstStyle/>
                    <a:p>
                      <a:pPr marL="0" lvl="0" algn="l" rtl="0">
                        <a:spcBef>
                          <a:spcPts val="0"/>
                        </a:spcBef>
                        <a:buSzPct val="25000"/>
                        <a:buNone/>
                      </a:pPr>
                      <a:r>
                        <a:rPr lang="en-US" sz="1600"/>
                        <a:t>Shift 3</a:t>
                      </a:r>
                    </a:p>
                  </a:txBody>
                  <a:tcPr marL="91450" marR="91450" marT="45725" marB="45725"/>
                </a:tc>
                <a:tc>
                  <a:txBody>
                    <a:bodyPr/>
                    <a:lstStyle/>
                    <a:p>
                      <a:pPr marL="0" lvl="0" algn="l" rtl="0">
                        <a:spcBef>
                          <a:spcPts val="0"/>
                        </a:spcBef>
                        <a:buSzPct val="25000"/>
                        <a:buNone/>
                      </a:pPr>
                      <a:r>
                        <a:rPr lang="en-US" sz="1600"/>
                        <a:t>Staircase of Complexity</a:t>
                      </a:r>
                    </a:p>
                  </a:txBody>
                  <a:tcPr marL="91450" marR="91450" marT="45725" marB="45725"/>
                </a:tc>
                <a:tc>
                  <a:txBody>
                    <a:bodyPr/>
                    <a:lstStyle/>
                    <a:p>
                      <a:pPr marL="0" lvl="0" algn="l" rtl="0">
                        <a:spcBef>
                          <a:spcPts val="0"/>
                        </a:spcBef>
                        <a:buSzPct val="25000"/>
                        <a:buNone/>
                      </a:pPr>
                      <a:r>
                        <a:rPr lang="en-US" sz="1400"/>
                        <a:t>Students read the central, grade appropriate text around which instruction is centered.</a:t>
                      </a:r>
                      <a:r>
                        <a:rPr lang="en-US" sz="1400" baseline="0"/>
                        <a:t>  Teachers are patient, create more time and space and support in the curriculum for close reading.</a:t>
                      </a:r>
                    </a:p>
                  </a:txBody>
                  <a:tcPr marL="91450" marR="91450" marT="45725" marB="45725"/>
                </a:tc>
              </a:tr>
              <a:tr h="370850">
                <a:tc>
                  <a:txBody>
                    <a:bodyPr/>
                    <a:lstStyle/>
                    <a:p>
                      <a:pPr marL="0" lvl="0" algn="l" rtl="0">
                        <a:spcBef>
                          <a:spcPts val="0"/>
                        </a:spcBef>
                        <a:buSzPct val="25000"/>
                        <a:buNone/>
                      </a:pPr>
                      <a:r>
                        <a:rPr lang="en-US" sz="1600"/>
                        <a:t>Shift</a:t>
                      </a:r>
                      <a:r>
                        <a:rPr lang="en-US" sz="1600" baseline="0"/>
                        <a:t> 4</a:t>
                      </a:r>
                    </a:p>
                  </a:txBody>
                  <a:tcPr marL="91450" marR="91450" marT="45725" marB="45725"/>
                </a:tc>
                <a:tc>
                  <a:txBody>
                    <a:bodyPr/>
                    <a:lstStyle/>
                    <a:p>
                      <a:pPr marL="0" lvl="0" algn="l" rtl="0">
                        <a:spcBef>
                          <a:spcPts val="0"/>
                        </a:spcBef>
                        <a:buSzPct val="25000"/>
                        <a:buNone/>
                      </a:pPr>
                      <a:r>
                        <a:rPr lang="en-US" sz="1600"/>
                        <a:t>Text-based</a:t>
                      </a:r>
                      <a:r>
                        <a:rPr lang="en-US" sz="1600" baseline="0"/>
                        <a:t> answers</a:t>
                      </a:r>
                    </a:p>
                  </a:txBody>
                  <a:tcPr marL="91450" marR="91450" marT="45725" marB="45725"/>
                </a:tc>
                <a:tc>
                  <a:txBody>
                    <a:bodyPr/>
                    <a:lstStyle/>
                    <a:p>
                      <a:pPr marL="0" lvl="0" algn="l" rtl="0">
                        <a:spcBef>
                          <a:spcPts val="0"/>
                        </a:spcBef>
                        <a:buSzPct val="25000"/>
                        <a:buNone/>
                      </a:pPr>
                      <a:r>
                        <a:rPr lang="en-US" sz="1400"/>
                        <a:t>Students engage in rich and rigorous</a:t>
                      </a:r>
                      <a:r>
                        <a:rPr lang="en-US" sz="1400" baseline="0"/>
                        <a:t> evidence based conversations about text.</a:t>
                      </a:r>
                    </a:p>
                  </a:txBody>
                  <a:tcPr marL="91450" marR="91450" marT="45725" marB="45725"/>
                </a:tc>
              </a:tr>
              <a:tr h="370850">
                <a:tc>
                  <a:txBody>
                    <a:bodyPr/>
                    <a:lstStyle/>
                    <a:p>
                      <a:pPr marL="0" lvl="0" algn="l" rtl="0">
                        <a:spcBef>
                          <a:spcPts val="0"/>
                        </a:spcBef>
                        <a:buSzPct val="25000"/>
                        <a:buNone/>
                      </a:pPr>
                      <a:r>
                        <a:rPr lang="en-US" sz="1600"/>
                        <a:t>Shift 5</a:t>
                      </a:r>
                    </a:p>
                  </a:txBody>
                  <a:tcPr marL="91450" marR="91450" marT="45725" marB="45725"/>
                </a:tc>
                <a:tc>
                  <a:txBody>
                    <a:bodyPr/>
                    <a:lstStyle/>
                    <a:p>
                      <a:pPr marL="0" lvl="0" algn="l" rtl="0">
                        <a:spcBef>
                          <a:spcPts val="0"/>
                        </a:spcBef>
                        <a:buSzPct val="25000"/>
                        <a:buNone/>
                      </a:pPr>
                      <a:r>
                        <a:rPr lang="en-US" sz="1600"/>
                        <a:t>Writing from Sources</a:t>
                      </a:r>
                    </a:p>
                  </a:txBody>
                  <a:tcPr marL="91450" marR="91450" marT="45725" marB="45725"/>
                </a:tc>
                <a:tc>
                  <a:txBody>
                    <a:bodyPr/>
                    <a:lstStyle/>
                    <a:p>
                      <a:pPr marL="0" lvl="0" algn="l" rtl="0">
                        <a:spcBef>
                          <a:spcPts val="0"/>
                        </a:spcBef>
                        <a:buSzPct val="25000"/>
                        <a:buNone/>
                      </a:pPr>
                      <a:r>
                        <a:rPr lang="en-US" sz="1400"/>
                        <a:t>Writing</a:t>
                      </a:r>
                      <a:r>
                        <a:rPr lang="en-US" sz="1400" baseline="0"/>
                        <a:t> emphasizes use of evidence from sources to inform or make an argument.</a:t>
                      </a:r>
                    </a:p>
                  </a:txBody>
                  <a:tcPr marL="91450" marR="91450" marT="45725" marB="45725"/>
                </a:tc>
              </a:tr>
              <a:tr h="370850">
                <a:tc>
                  <a:txBody>
                    <a:bodyPr/>
                    <a:lstStyle/>
                    <a:p>
                      <a:pPr marL="0" lvl="0" algn="l" rtl="0">
                        <a:spcBef>
                          <a:spcPts val="0"/>
                        </a:spcBef>
                        <a:buSzPct val="25000"/>
                        <a:buNone/>
                      </a:pPr>
                      <a:r>
                        <a:rPr lang="en-US" sz="1600"/>
                        <a:t>Shift 6</a:t>
                      </a:r>
                    </a:p>
                  </a:txBody>
                  <a:tcPr marL="91450" marR="91450" marT="45725" marB="45725"/>
                </a:tc>
                <a:tc>
                  <a:txBody>
                    <a:bodyPr/>
                    <a:lstStyle/>
                    <a:p>
                      <a:pPr marL="0" lvl="0" algn="l" rtl="0">
                        <a:spcBef>
                          <a:spcPts val="0"/>
                        </a:spcBef>
                        <a:buSzPct val="25000"/>
                        <a:buNone/>
                      </a:pPr>
                      <a:r>
                        <a:rPr lang="en-US" sz="1600"/>
                        <a:t>Academic Vocabulary</a:t>
                      </a:r>
                    </a:p>
                  </a:txBody>
                  <a:tcPr marL="91450" marR="91450" marT="45725" marB="45725"/>
                </a:tc>
                <a:tc>
                  <a:txBody>
                    <a:bodyPr/>
                    <a:lstStyle/>
                    <a:p>
                      <a:pPr marL="0" lvl="0" algn="l" rtl="0">
                        <a:spcBef>
                          <a:spcPts val="0"/>
                        </a:spcBef>
                        <a:buSzPct val="25000"/>
                        <a:buNone/>
                      </a:pPr>
                      <a:r>
                        <a:rPr lang="en-US" sz="1400"/>
                        <a:t>Students constantly</a:t>
                      </a:r>
                      <a:r>
                        <a:rPr lang="en-US" sz="1400" baseline="0"/>
                        <a:t> build the transferable vocabulary they need to access grade level complex texts.  This can be done by spiraling like content in increasingly complex texts.</a:t>
                      </a:r>
                    </a:p>
                  </a:txBody>
                  <a:tcPr marL="91450" marR="91450" marT="45725" marB="45725"/>
                </a:tc>
              </a:tr>
            </a:tbl>
          </a:graphicData>
        </a:graphic>
      </p:graphicFrame>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Six pedagogical shifts</a:t>
            </a:r>
          </a:p>
        </p:txBody>
      </p:sp>
      <p:graphicFrame>
        <p:nvGraphicFramePr>
          <p:cNvPr id="165" name="Shape 165"/>
          <p:cNvGraphicFramePr/>
          <p:nvPr/>
        </p:nvGraphicFramePr>
        <p:xfrm>
          <a:off x="457200" y="1295400"/>
          <a:ext cx="3000000" cy="3000000"/>
        </p:xfrm>
        <a:graphic>
          <a:graphicData uri="http://schemas.openxmlformats.org/drawingml/2006/table">
            <a:tbl>
              <a:tblPr firstRow="1" bandRow="1">
                <a:noFill/>
                <a:tableStyleId>{B5AF4C06-CDF6-405E-9D66-B541D355DD70}</a:tableStyleId>
              </a:tblPr>
              <a:tblGrid>
                <a:gridCol w="1371600"/>
                <a:gridCol w="2286000"/>
                <a:gridCol w="4572000"/>
              </a:tblGrid>
              <a:tr h="370850">
                <a:tc gridSpan="3">
                  <a:txBody>
                    <a:bodyPr/>
                    <a:lstStyle/>
                    <a:p>
                      <a:pPr lvl="0" algn="ctr" rtl="0">
                        <a:spcBef>
                          <a:spcPts val="0"/>
                        </a:spcBef>
                        <a:buSzPct val="25000"/>
                        <a:buNone/>
                      </a:pPr>
                      <a:r>
                        <a:rPr lang="en-US"/>
                        <a:t>Shifts in Mathematics</a:t>
                      </a:r>
                    </a:p>
                  </a:txBody>
                  <a:tcPr marL="91450" marR="91450" marT="45725" marB="45725"/>
                </a:tc>
                <a:tc hMerge="1">
                  <a:txBody>
                    <a:bodyPr/>
                    <a:lstStyle/>
                    <a:p>
                      <a:endParaRPr lang="en-US"/>
                    </a:p>
                  </a:txBody>
                  <a:tcPr/>
                </a:tc>
                <a:tc hMerge="1">
                  <a:txBody>
                    <a:bodyPr/>
                    <a:lstStyle/>
                    <a:p>
                      <a:endParaRPr lang="en-US"/>
                    </a:p>
                  </a:txBody>
                  <a:tcPr/>
                </a:tc>
              </a:tr>
              <a:tr h="370850">
                <a:tc>
                  <a:txBody>
                    <a:bodyPr/>
                    <a:lstStyle/>
                    <a:p>
                      <a:pPr marL="0" lvl="0" algn="l" rtl="0">
                        <a:spcBef>
                          <a:spcPts val="0"/>
                        </a:spcBef>
                        <a:buSzPct val="25000"/>
                        <a:buNone/>
                      </a:pPr>
                      <a:r>
                        <a:rPr lang="en-US"/>
                        <a:t>Shift 1</a:t>
                      </a:r>
                    </a:p>
                  </a:txBody>
                  <a:tcPr marL="91450" marR="91450" marT="45725" marB="45725"/>
                </a:tc>
                <a:tc>
                  <a:txBody>
                    <a:bodyPr/>
                    <a:lstStyle/>
                    <a:p>
                      <a:pPr marL="0" lvl="0" algn="l" rtl="0">
                        <a:spcBef>
                          <a:spcPts val="0"/>
                        </a:spcBef>
                        <a:buSzPct val="25000"/>
                        <a:buNone/>
                      </a:pPr>
                      <a:r>
                        <a:rPr lang="en-US"/>
                        <a:t> Focus</a:t>
                      </a:r>
                    </a:p>
                  </a:txBody>
                  <a:tcPr marL="91450" marR="91450" marT="45725" marB="45725"/>
                </a:tc>
                <a:tc>
                  <a:txBody>
                    <a:bodyPr/>
                    <a:lstStyle/>
                    <a:p>
                      <a:pPr marL="0" lvl="0" algn="l" rtl="0">
                        <a:spcBef>
                          <a:spcPts val="0"/>
                        </a:spcBef>
                        <a:buSzPct val="25000"/>
                        <a:buNone/>
                      </a:pPr>
                      <a:r>
                        <a:rPr lang="en-US" sz="1400"/>
                        <a:t>Teachers</a:t>
                      </a:r>
                      <a:r>
                        <a:rPr lang="en-US" sz="1400" baseline="0"/>
                        <a:t> significantly narrow and deepen the scope of how time and energy is spent in the mathematics classroom.  They do so in order to focus deeply on only the concepts that are prioritized in the standards.</a:t>
                      </a:r>
                    </a:p>
                  </a:txBody>
                  <a:tcPr marL="91450" marR="91450" marT="45725" marB="45725"/>
                </a:tc>
              </a:tr>
              <a:tr h="370850">
                <a:tc>
                  <a:txBody>
                    <a:bodyPr/>
                    <a:lstStyle/>
                    <a:p>
                      <a:pPr marL="0" lvl="0" algn="l" rtl="0">
                        <a:spcBef>
                          <a:spcPts val="0"/>
                        </a:spcBef>
                        <a:buSzPct val="25000"/>
                        <a:buNone/>
                      </a:pPr>
                      <a:r>
                        <a:rPr lang="en-US"/>
                        <a:t>Shift 2</a:t>
                      </a:r>
                    </a:p>
                  </a:txBody>
                  <a:tcPr marL="91450" marR="91450" marT="45725" marB="45725"/>
                </a:tc>
                <a:tc>
                  <a:txBody>
                    <a:bodyPr/>
                    <a:lstStyle/>
                    <a:p>
                      <a:pPr marL="0" lvl="0" algn="l" rtl="0">
                        <a:spcBef>
                          <a:spcPts val="0"/>
                        </a:spcBef>
                        <a:buSzPct val="25000"/>
                        <a:buNone/>
                      </a:pPr>
                      <a:r>
                        <a:rPr lang="en-US"/>
                        <a:t>Coherence</a:t>
                      </a:r>
                    </a:p>
                  </a:txBody>
                  <a:tcPr marL="91450" marR="91450" marT="45725" marB="45725"/>
                </a:tc>
                <a:tc>
                  <a:txBody>
                    <a:bodyPr/>
                    <a:lstStyle/>
                    <a:p>
                      <a:pPr marL="0" lvl="0" algn="l" rtl="0">
                        <a:spcBef>
                          <a:spcPts val="0"/>
                        </a:spcBef>
                        <a:buSzPct val="25000"/>
                        <a:buNone/>
                      </a:pPr>
                      <a:r>
                        <a:rPr lang="en-US" sz="1400"/>
                        <a:t>Principals and teachers carefully connect the learning within and across grades</a:t>
                      </a:r>
                      <a:r>
                        <a:rPr lang="en-US" sz="1400" baseline="0"/>
                        <a:t> so that students can build new understanding onto foundations built in previous years.</a:t>
                      </a:r>
                    </a:p>
                  </a:txBody>
                  <a:tcPr marL="91450" marR="91450" marT="45725" marB="45725"/>
                </a:tc>
              </a:tr>
              <a:tr h="370850">
                <a:tc>
                  <a:txBody>
                    <a:bodyPr/>
                    <a:lstStyle/>
                    <a:p>
                      <a:pPr marL="0" lvl="0" algn="l" rtl="0">
                        <a:spcBef>
                          <a:spcPts val="0"/>
                        </a:spcBef>
                        <a:buSzPct val="25000"/>
                        <a:buNone/>
                      </a:pPr>
                      <a:r>
                        <a:rPr lang="en-US"/>
                        <a:t>Shift 3</a:t>
                      </a:r>
                    </a:p>
                  </a:txBody>
                  <a:tcPr marL="91450" marR="91450" marT="45725" marB="45725"/>
                </a:tc>
                <a:tc>
                  <a:txBody>
                    <a:bodyPr/>
                    <a:lstStyle/>
                    <a:p>
                      <a:pPr marL="0" lvl="0" algn="l" rtl="0">
                        <a:spcBef>
                          <a:spcPts val="0"/>
                        </a:spcBef>
                        <a:buSzPct val="25000"/>
                        <a:buNone/>
                      </a:pPr>
                      <a:r>
                        <a:rPr lang="en-US"/>
                        <a:t>Fluency</a:t>
                      </a:r>
                    </a:p>
                  </a:txBody>
                  <a:tcPr marL="91450" marR="91450" marT="45725" marB="45725"/>
                </a:tc>
                <a:tc>
                  <a:txBody>
                    <a:bodyPr/>
                    <a:lstStyle/>
                    <a:p>
                      <a:pPr marL="0" lvl="0" algn="l" rtl="0">
                        <a:spcBef>
                          <a:spcPts val="0"/>
                        </a:spcBef>
                        <a:buSzPct val="25000"/>
                        <a:buNone/>
                      </a:pPr>
                      <a:r>
                        <a:rPr lang="en-US" sz="1400"/>
                        <a:t>Students are expected to have speed and accuracy with simple calculations;</a:t>
                      </a:r>
                      <a:r>
                        <a:rPr lang="en-US" sz="1400" baseline="0"/>
                        <a:t> teachers structure class time and/ or homework time for students to memorize, through repetition, core functions.</a:t>
                      </a:r>
                    </a:p>
                  </a:txBody>
                  <a:tcPr marL="91450" marR="91450" marT="45725" marB="45725"/>
                </a:tc>
              </a:tr>
              <a:tr h="370850">
                <a:tc>
                  <a:txBody>
                    <a:bodyPr/>
                    <a:lstStyle/>
                    <a:p>
                      <a:pPr marL="0" lvl="0" algn="l" rtl="0">
                        <a:spcBef>
                          <a:spcPts val="0"/>
                        </a:spcBef>
                        <a:buSzPct val="25000"/>
                        <a:buNone/>
                      </a:pPr>
                      <a:r>
                        <a:rPr lang="en-US"/>
                        <a:t>Shift 4</a:t>
                      </a:r>
                    </a:p>
                  </a:txBody>
                  <a:tcPr marL="91450" marR="91450" marT="45725" marB="45725"/>
                </a:tc>
                <a:tc>
                  <a:txBody>
                    <a:bodyPr/>
                    <a:lstStyle/>
                    <a:p>
                      <a:pPr marL="0" lvl="0" algn="l" rtl="0">
                        <a:spcBef>
                          <a:spcPts val="0"/>
                        </a:spcBef>
                        <a:buSzPct val="25000"/>
                        <a:buNone/>
                      </a:pPr>
                      <a:r>
                        <a:rPr lang="en-US"/>
                        <a:t>Deep Understanding</a:t>
                      </a:r>
                    </a:p>
                  </a:txBody>
                  <a:tcPr marL="91450" marR="91450" marT="45725" marB="45725"/>
                </a:tc>
                <a:tc>
                  <a:txBody>
                    <a:bodyPr/>
                    <a:lstStyle/>
                    <a:p>
                      <a:pPr marL="0" lvl="0" algn="l" rtl="0">
                        <a:spcBef>
                          <a:spcPts val="0"/>
                        </a:spcBef>
                        <a:buSzPct val="25000"/>
                        <a:buNone/>
                      </a:pPr>
                      <a:r>
                        <a:rPr lang="en-US" sz="1400"/>
                        <a:t>Students deeply</a:t>
                      </a:r>
                      <a:r>
                        <a:rPr lang="en-US" sz="1400" baseline="0"/>
                        <a:t> understand and can operate easily within a math concept before moving on.  They learn more than the trick to get the answer right.  They learn the math.</a:t>
                      </a:r>
                    </a:p>
                  </a:txBody>
                  <a:tcPr marL="91450" marR="91450" marT="45725" marB="45725"/>
                </a:tc>
              </a:tr>
              <a:tr h="370850">
                <a:tc>
                  <a:txBody>
                    <a:bodyPr/>
                    <a:lstStyle/>
                    <a:p>
                      <a:pPr marL="0" lvl="0" algn="l" rtl="0">
                        <a:spcBef>
                          <a:spcPts val="0"/>
                        </a:spcBef>
                        <a:buSzPct val="25000"/>
                        <a:buNone/>
                      </a:pPr>
                      <a:r>
                        <a:rPr lang="en-US"/>
                        <a:t>Shift 5</a:t>
                      </a:r>
                    </a:p>
                  </a:txBody>
                  <a:tcPr marL="91450" marR="91450" marT="45725" marB="45725"/>
                </a:tc>
                <a:tc>
                  <a:txBody>
                    <a:bodyPr/>
                    <a:lstStyle/>
                    <a:p>
                      <a:pPr marL="0" lvl="0" algn="l" rtl="0">
                        <a:spcBef>
                          <a:spcPts val="0"/>
                        </a:spcBef>
                        <a:buSzPct val="25000"/>
                        <a:buNone/>
                      </a:pPr>
                      <a:r>
                        <a:rPr lang="en-US"/>
                        <a:t>Application</a:t>
                      </a:r>
                    </a:p>
                  </a:txBody>
                  <a:tcPr marL="91450" marR="91450" marT="45725" marB="45725"/>
                </a:tc>
                <a:tc>
                  <a:txBody>
                    <a:bodyPr/>
                    <a:lstStyle/>
                    <a:p>
                      <a:pPr marL="0" lvl="0" algn="l" rtl="0">
                        <a:spcBef>
                          <a:spcPts val="0"/>
                        </a:spcBef>
                        <a:buSzPct val="25000"/>
                        <a:buNone/>
                      </a:pPr>
                      <a:r>
                        <a:rPr lang="en-US" sz="1400"/>
                        <a:t>Students are expected to use math and choose the appropriate concept</a:t>
                      </a:r>
                      <a:r>
                        <a:rPr lang="en-US" sz="1400" baseline="0"/>
                        <a:t> for application even when they are not prompted to do so.</a:t>
                      </a:r>
                    </a:p>
                  </a:txBody>
                  <a:tcPr marL="91450" marR="91450" marT="45725" marB="45725"/>
                </a:tc>
              </a:tr>
              <a:tr h="370850">
                <a:tc>
                  <a:txBody>
                    <a:bodyPr/>
                    <a:lstStyle/>
                    <a:p>
                      <a:pPr marL="0" lvl="0" algn="l" rtl="0">
                        <a:spcBef>
                          <a:spcPts val="0"/>
                        </a:spcBef>
                        <a:buSzPct val="25000"/>
                        <a:buNone/>
                      </a:pPr>
                      <a:r>
                        <a:rPr lang="en-US"/>
                        <a:t>Shift 6</a:t>
                      </a:r>
                    </a:p>
                  </a:txBody>
                  <a:tcPr marL="91450" marR="91450" marT="45725" marB="45725"/>
                </a:tc>
                <a:tc>
                  <a:txBody>
                    <a:bodyPr/>
                    <a:lstStyle/>
                    <a:p>
                      <a:pPr marL="0" lvl="0" algn="l" rtl="0">
                        <a:spcBef>
                          <a:spcPts val="0"/>
                        </a:spcBef>
                        <a:buSzPct val="25000"/>
                        <a:buNone/>
                      </a:pPr>
                      <a:r>
                        <a:rPr lang="en-US"/>
                        <a:t>Dual Intensity</a:t>
                      </a:r>
                    </a:p>
                  </a:txBody>
                  <a:tcPr marL="91450" marR="91450" marT="45725" marB="45725"/>
                </a:tc>
                <a:tc>
                  <a:txBody>
                    <a:bodyPr/>
                    <a:lstStyle/>
                    <a:p>
                      <a:pPr marL="0" lvl="0" algn="l" rtl="0">
                        <a:spcBef>
                          <a:spcPts val="0"/>
                        </a:spcBef>
                        <a:buSzPct val="25000"/>
                        <a:buNone/>
                      </a:pPr>
                      <a:r>
                        <a:rPr lang="en-US" sz="1400"/>
                        <a:t>Students are practicing and understanding.</a:t>
                      </a:r>
                      <a:r>
                        <a:rPr lang="en-US" sz="1400" baseline="0"/>
                        <a:t>  There is more than a balance between these two things in the classroom- both are occurring with intensity. </a:t>
                      </a:r>
                    </a:p>
                  </a:txBody>
                  <a:tcPr marL="91450" marR="91450" marT="45725" marB="45725"/>
                </a:tc>
              </a:tr>
            </a:tbl>
          </a:graphicData>
        </a:graphic>
      </p:graphicFrame>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Questions to consider</a:t>
            </a:r>
          </a:p>
        </p:txBody>
      </p:sp>
      <p:sp>
        <p:nvSpPr>
          <p:cNvPr id="171" name="Shape 171"/>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Font typeface="Calibri"/>
              <a:buNone/>
            </a:pPr>
            <a:endParaRPr sz="3200" b="0" i="0" u="none" strike="noStrike" cap="none" baseline="0">
              <a:solidFill>
                <a:schemeClr val="dk1"/>
              </a:solidFill>
              <a:latin typeface="Calibri"/>
              <a:ea typeface="Calibri"/>
              <a:cs typeface="Calibri"/>
              <a:sym typeface="Calibri"/>
            </a:endParaRPr>
          </a:p>
          <a:p>
            <a:pPr marL="342900" marR="0" lvl="0" indent="-342900" algn="l" rtl="0">
              <a:spcBef>
                <a:spcPts val="640"/>
              </a:spcBef>
              <a:buClr>
                <a:schemeClr val="dk1"/>
              </a:buClr>
              <a:buSzPct val="25000"/>
              <a:buFont typeface="Calibri"/>
              <a:buNone/>
            </a:pPr>
            <a:r>
              <a:rPr lang="en-US" sz="3200" b="0" i="0" u="none" strike="noStrike" cap="none" baseline="0">
                <a:solidFill>
                  <a:schemeClr val="dk1"/>
                </a:solidFill>
                <a:latin typeface="Calibri"/>
                <a:ea typeface="Calibri"/>
                <a:cs typeface="Calibri"/>
                <a:sym typeface="Calibri"/>
              </a:rPr>
              <a:t>In looking at the six pedagogical shifts, what commonalities do you notice? What key words stand out to you?</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200" b="0" i="0" u="none" strike="noStrike" cap="none" baseline="0">
                <a:solidFill>
                  <a:schemeClr val="dk1"/>
                </a:solidFill>
                <a:latin typeface="Calibri"/>
                <a:ea typeface="Calibri"/>
                <a:cs typeface="Calibri"/>
                <a:sym typeface="Calibri"/>
              </a:rPr>
              <a:t>Circle the words that stand out in the shift…</a:t>
            </a:r>
          </a:p>
        </p:txBody>
      </p:sp>
      <p:graphicFrame>
        <p:nvGraphicFramePr>
          <p:cNvPr id="177" name="Shape 177"/>
          <p:cNvGraphicFramePr/>
          <p:nvPr/>
        </p:nvGraphicFramePr>
        <p:xfrm>
          <a:off x="228600" y="1219200"/>
          <a:ext cx="3000000" cy="3000000"/>
        </p:xfrm>
        <a:graphic>
          <a:graphicData uri="http://schemas.openxmlformats.org/drawingml/2006/table">
            <a:tbl>
              <a:tblPr firstRow="1" bandRow="1">
                <a:noFill/>
                <a:tableStyleId>{CEE78FC0-D786-45BB-950B-AF01A0DD06F4}</a:tableStyleId>
              </a:tblPr>
              <a:tblGrid>
                <a:gridCol w="2819400"/>
                <a:gridCol w="2819400"/>
                <a:gridCol w="2819400"/>
              </a:tblGrid>
              <a:tr h="297175">
                <a:tc gridSpan="3">
                  <a:txBody>
                    <a:bodyPr/>
                    <a:lstStyle/>
                    <a:p>
                      <a:pPr lvl="0" algn="ctr" rtl="0">
                        <a:spcBef>
                          <a:spcPts val="0"/>
                        </a:spcBef>
                        <a:buSzPct val="25000"/>
                        <a:buNone/>
                      </a:pPr>
                      <a:r>
                        <a:rPr lang="en-US"/>
                        <a:t>Shifts in ELA/Literacy</a:t>
                      </a:r>
                    </a:p>
                  </a:txBody>
                  <a:tcPr marL="91450" marR="91450" marT="45725" marB="45725"/>
                </a:tc>
                <a:tc hMerge="1">
                  <a:txBody>
                    <a:bodyPr/>
                    <a:lstStyle/>
                    <a:p>
                      <a:endParaRPr lang="en-US"/>
                    </a:p>
                  </a:txBody>
                  <a:tcPr/>
                </a:tc>
                <a:tc hMerge="1">
                  <a:txBody>
                    <a:bodyPr/>
                    <a:lstStyle/>
                    <a:p>
                      <a:endParaRPr lang="en-US"/>
                    </a:p>
                  </a:txBody>
                  <a:tcPr/>
                </a:tc>
              </a:tr>
              <a:tr h="470525">
                <a:tc>
                  <a:txBody>
                    <a:bodyPr/>
                    <a:lstStyle/>
                    <a:p>
                      <a:pPr marL="0" lvl="0" algn="l" rtl="0">
                        <a:spcBef>
                          <a:spcPts val="0"/>
                        </a:spcBef>
                        <a:buSzPct val="25000"/>
                        <a:buNone/>
                      </a:pPr>
                      <a:r>
                        <a:rPr lang="en-US" sz="2000"/>
                        <a:t>Shift 1</a:t>
                      </a:r>
                    </a:p>
                  </a:txBody>
                  <a:tcPr marL="91450" marR="91450" marT="45725" marB="45725"/>
                </a:tc>
                <a:tc>
                  <a:txBody>
                    <a:bodyPr/>
                    <a:lstStyle/>
                    <a:p>
                      <a:pPr marL="0" lvl="0" algn="l" rtl="0">
                        <a:spcBef>
                          <a:spcPts val="0"/>
                        </a:spcBef>
                        <a:buSzPct val="25000"/>
                        <a:buNone/>
                      </a:pPr>
                      <a:r>
                        <a:rPr lang="en-US" sz="1400"/>
                        <a:t>Balancing</a:t>
                      </a:r>
                      <a:r>
                        <a:rPr lang="en-US" sz="1400" baseline="0"/>
                        <a:t> Informational and Literary Text</a:t>
                      </a:r>
                    </a:p>
                  </a:txBody>
                  <a:tcPr marL="91450" marR="91450" marT="45725" marB="45725"/>
                </a:tc>
                <a:tc>
                  <a:txBody>
                    <a:bodyPr/>
                    <a:lstStyle/>
                    <a:p>
                      <a:pPr marL="0" lvl="0" algn="l" rtl="0">
                        <a:spcBef>
                          <a:spcPts val="0"/>
                        </a:spcBef>
                        <a:buSzPct val="25000"/>
                        <a:buNone/>
                      </a:pPr>
                      <a:r>
                        <a:rPr lang="en-US" sz="1200"/>
                        <a:t>Students read a true balance</a:t>
                      </a:r>
                      <a:r>
                        <a:rPr lang="en-US" sz="1200" baseline="0"/>
                        <a:t> of informational and literary texts.</a:t>
                      </a:r>
                    </a:p>
                  </a:txBody>
                  <a:tcPr marL="91450" marR="91450" marT="45725" marB="45725"/>
                </a:tc>
              </a:tr>
              <a:tr h="767725">
                <a:tc>
                  <a:txBody>
                    <a:bodyPr/>
                    <a:lstStyle/>
                    <a:p>
                      <a:pPr marL="0" lvl="0" algn="l" rtl="0">
                        <a:spcBef>
                          <a:spcPts val="0"/>
                        </a:spcBef>
                        <a:buSzPct val="25000"/>
                        <a:buNone/>
                      </a:pPr>
                      <a:r>
                        <a:rPr lang="en-US" sz="2000"/>
                        <a:t>Shift 2</a:t>
                      </a:r>
                    </a:p>
                  </a:txBody>
                  <a:tcPr marL="91450" marR="91450" marT="45725" marB="45725"/>
                </a:tc>
                <a:tc>
                  <a:txBody>
                    <a:bodyPr/>
                    <a:lstStyle/>
                    <a:p>
                      <a:pPr marL="0" lvl="0" algn="l" rtl="0">
                        <a:spcBef>
                          <a:spcPts val="0"/>
                        </a:spcBef>
                        <a:buSzPct val="25000"/>
                        <a:buNone/>
                      </a:pPr>
                      <a:r>
                        <a:rPr lang="en-US" sz="1400"/>
                        <a:t>Knowledge in the Disciplines</a:t>
                      </a:r>
                    </a:p>
                  </a:txBody>
                  <a:tcPr marL="91450" marR="91450" marT="45725" marB="45725"/>
                </a:tc>
                <a:tc>
                  <a:txBody>
                    <a:bodyPr/>
                    <a:lstStyle/>
                    <a:p>
                      <a:pPr marL="0" lvl="0" algn="l" rtl="0">
                        <a:spcBef>
                          <a:spcPts val="0"/>
                        </a:spcBef>
                        <a:buSzPct val="25000"/>
                        <a:buNone/>
                      </a:pPr>
                      <a:r>
                        <a:rPr lang="en-US" sz="1200"/>
                        <a:t>Students build knowledge about the world (domains/ content areas through TEXT rather than the teacher or activities.</a:t>
                      </a:r>
                    </a:p>
                  </a:txBody>
                  <a:tcPr marL="91450" marR="91450" marT="45725" marB="45725"/>
                </a:tc>
              </a:tr>
              <a:tr h="1114425">
                <a:tc>
                  <a:txBody>
                    <a:bodyPr/>
                    <a:lstStyle/>
                    <a:p>
                      <a:pPr marL="0" lvl="0" algn="l" rtl="0">
                        <a:spcBef>
                          <a:spcPts val="0"/>
                        </a:spcBef>
                        <a:buSzPct val="25000"/>
                        <a:buNone/>
                      </a:pPr>
                      <a:r>
                        <a:rPr lang="en-US" sz="2000"/>
                        <a:t>Shift 3</a:t>
                      </a:r>
                    </a:p>
                  </a:txBody>
                  <a:tcPr marL="91450" marR="91450" marT="45725" marB="45725"/>
                </a:tc>
                <a:tc>
                  <a:txBody>
                    <a:bodyPr/>
                    <a:lstStyle/>
                    <a:p>
                      <a:pPr marL="0" lvl="0" algn="l" rtl="0">
                        <a:spcBef>
                          <a:spcPts val="0"/>
                        </a:spcBef>
                        <a:buSzPct val="25000"/>
                        <a:buNone/>
                      </a:pPr>
                      <a:r>
                        <a:rPr lang="en-US" sz="1400"/>
                        <a:t>Staircase of Complexity</a:t>
                      </a:r>
                    </a:p>
                  </a:txBody>
                  <a:tcPr marL="91450" marR="91450" marT="45725" marB="45725"/>
                </a:tc>
                <a:tc>
                  <a:txBody>
                    <a:bodyPr/>
                    <a:lstStyle/>
                    <a:p>
                      <a:pPr marL="0" lvl="0" algn="l" rtl="0">
                        <a:spcBef>
                          <a:spcPts val="0"/>
                        </a:spcBef>
                        <a:buSzPct val="25000"/>
                        <a:buNone/>
                      </a:pPr>
                      <a:r>
                        <a:rPr lang="en-US" sz="1200"/>
                        <a:t>Students read the central, grade appropriate text around which instruction is centered.</a:t>
                      </a:r>
                      <a:r>
                        <a:rPr lang="en-US" sz="1200" baseline="0"/>
                        <a:t>  Teachers are patient, create more time and space and support in the curriculum for close reading.</a:t>
                      </a:r>
                    </a:p>
                  </a:txBody>
                  <a:tcPr marL="91450" marR="91450" marT="45725" marB="45725"/>
                </a:tc>
              </a:tr>
              <a:tr h="594350">
                <a:tc>
                  <a:txBody>
                    <a:bodyPr/>
                    <a:lstStyle/>
                    <a:p>
                      <a:pPr marL="0" lvl="0" algn="l" rtl="0">
                        <a:spcBef>
                          <a:spcPts val="0"/>
                        </a:spcBef>
                        <a:buSzPct val="25000"/>
                        <a:buNone/>
                      </a:pPr>
                      <a:r>
                        <a:rPr lang="en-US" sz="2000"/>
                        <a:t>Shift</a:t>
                      </a:r>
                      <a:r>
                        <a:rPr lang="en-US" sz="2000" baseline="0"/>
                        <a:t> 4</a:t>
                      </a:r>
                    </a:p>
                  </a:txBody>
                  <a:tcPr marL="91450" marR="91450" marT="45725" marB="45725"/>
                </a:tc>
                <a:tc>
                  <a:txBody>
                    <a:bodyPr/>
                    <a:lstStyle/>
                    <a:p>
                      <a:pPr marL="0" lvl="0" algn="l" rtl="0">
                        <a:spcBef>
                          <a:spcPts val="0"/>
                        </a:spcBef>
                        <a:buSzPct val="25000"/>
                        <a:buNone/>
                      </a:pPr>
                      <a:r>
                        <a:rPr lang="en-US" sz="1400"/>
                        <a:t>Text-based</a:t>
                      </a:r>
                      <a:r>
                        <a:rPr lang="en-US" sz="1400" baseline="0"/>
                        <a:t> answers</a:t>
                      </a:r>
                    </a:p>
                  </a:txBody>
                  <a:tcPr marL="91450" marR="91450" marT="45725" marB="45725"/>
                </a:tc>
                <a:tc>
                  <a:txBody>
                    <a:bodyPr/>
                    <a:lstStyle/>
                    <a:p>
                      <a:pPr marL="0" lvl="0" algn="l" rtl="0">
                        <a:spcBef>
                          <a:spcPts val="0"/>
                        </a:spcBef>
                        <a:buSzPct val="25000"/>
                        <a:buNone/>
                      </a:pPr>
                      <a:r>
                        <a:rPr lang="en-US" sz="1200"/>
                        <a:t>Students engage in rich and rigorous</a:t>
                      </a:r>
                      <a:r>
                        <a:rPr lang="en-US" sz="1200" baseline="0"/>
                        <a:t> evidence based conversations about text.</a:t>
                      </a:r>
                    </a:p>
                  </a:txBody>
                  <a:tcPr marL="91450" marR="91450" marT="45725" marB="45725"/>
                </a:tc>
              </a:tr>
              <a:tr h="594350">
                <a:tc>
                  <a:txBody>
                    <a:bodyPr/>
                    <a:lstStyle/>
                    <a:p>
                      <a:pPr marL="0" lvl="0" algn="l" rtl="0">
                        <a:spcBef>
                          <a:spcPts val="0"/>
                        </a:spcBef>
                        <a:buSzPct val="25000"/>
                        <a:buNone/>
                      </a:pPr>
                      <a:r>
                        <a:rPr lang="en-US" sz="2000"/>
                        <a:t>Shift 5</a:t>
                      </a:r>
                    </a:p>
                  </a:txBody>
                  <a:tcPr marL="91450" marR="91450" marT="45725" marB="45725"/>
                </a:tc>
                <a:tc>
                  <a:txBody>
                    <a:bodyPr/>
                    <a:lstStyle/>
                    <a:p>
                      <a:pPr marL="0" lvl="0" algn="l" rtl="0">
                        <a:spcBef>
                          <a:spcPts val="0"/>
                        </a:spcBef>
                        <a:buSzPct val="25000"/>
                        <a:buNone/>
                      </a:pPr>
                      <a:r>
                        <a:rPr lang="en-US" sz="1400"/>
                        <a:t>Writing from Sources</a:t>
                      </a:r>
                    </a:p>
                  </a:txBody>
                  <a:tcPr marL="91450" marR="91450" marT="45725" marB="45725"/>
                </a:tc>
                <a:tc>
                  <a:txBody>
                    <a:bodyPr/>
                    <a:lstStyle/>
                    <a:p>
                      <a:pPr marL="0" lvl="0" algn="l" rtl="0">
                        <a:spcBef>
                          <a:spcPts val="0"/>
                        </a:spcBef>
                        <a:buSzPct val="25000"/>
                        <a:buNone/>
                      </a:pPr>
                      <a:r>
                        <a:rPr lang="en-US" sz="1200"/>
                        <a:t>Writing</a:t>
                      </a:r>
                      <a:r>
                        <a:rPr lang="en-US" sz="1200" baseline="0"/>
                        <a:t> emphasizes use of evidence from sources to inform or make an argument.</a:t>
                      </a:r>
                    </a:p>
                  </a:txBody>
                  <a:tcPr marL="91450" marR="91450" marT="45725" marB="45725"/>
                </a:tc>
              </a:tr>
              <a:tr h="1114425">
                <a:tc>
                  <a:txBody>
                    <a:bodyPr/>
                    <a:lstStyle/>
                    <a:p>
                      <a:pPr marL="0" lvl="0" algn="l" rtl="0">
                        <a:spcBef>
                          <a:spcPts val="0"/>
                        </a:spcBef>
                        <a:buSzPct val="25000"/>
                        <a:buNone/>
                      </a:pPr>
                      <a:r>
                        <a:rPr lang="en-US" sz="2000"/>
                        <a:t>Shift 6</a:t>
                      </a:r>
                    </a:p>
                  </a:txBody>
                  <a:tcPr marL="91450" marR="91450" marT="45725" marB="45725"/>
                </a:tc>
                <a:tc>
                  <a:txBody>
                    <a:bodyPr/>
                    <a:lstStyle/>
                    <a:p>
                      <a:pPr marL="0" lvl="0" algn="l" rtl="0">
                        <a:spcBef>
                          <a:spcPts val="0"/>
                        </a:spcBef>
                        <a:buSzPct val="25000"/>
                        <a:buNone/>
                      </a:pPr>
                      <a:r>
                        <a:rPr lang="en-US" sz="1400"/>
                        <a:t>Academic Vocabulary</a:t>
                      </a:r>
                    </a:p>
                  </a:txBody>
                  <a:tcPr marL="91450" marR="91450" marT="45725" marB="45725"/>
                </a:tc>
                <a:tc>
                  <a:txBody>
                    <a:bodyPr/>
                    <a:lstStyle/>
                    <a:p>
                      <a:pPr marL="0" lvl="0" algn="l" rtl="0">
                        <a:spcBef>
                          <a:spcPts val="0"/>
                        </a:spcBef>
                        <a:buSzPct val="25000"/>
                        <a:buNone/>
                      </a:pPr>
                      <a:r>
                        <a:rPr lang="en-US" sz="1200"/>
                        <a:t>Students constantly</a:t>
                      </a:r>
                      <a:r>
                        <a:rPr lang="en-US" sz="1200" baseline="0"/>
                        <a:t> build the transferable vocabulary they need to access grade level complex texts.  This can be done by spiraling like content in increasingly complex texts.</a:t>
                      </a:r>
                    </a:p>
                  </a:txBody>
                  <a:tcPr marL="91450" marR="91450" marT="45725" marB="45725"/>
                </a:tc>
              </a:tr>
            </a:tbl>
          </a:graphicData>
        </a:graphic>
      </p:graphicFrame>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200" b="0" i="0" u="none" strike="noStrike" cap="none" baseline="0">
                <a:solidFill>
                  <a:schemeClr val="dk1"/>
                </a:solidFill>
                <a:latin typeface="Calibri"/>
                <a:ea typeface="Calibri"/>
                <a:cs typeface="Calibri"/>
                <a:sym typeface="Calibri"/>
              </a:rPr>
              <a:t>Circle the words that stand out in the shift…</a:t>
            </a:r>
          </a:p>
        </p:txBody>
      </p:sp>
      <p:graphicFrame>
        <p:nvGraphicFramePr>
          <p:cNvPr id="183" name="Shape 183"/>
          <p:cNvGraphicFramePr/>
          <p:nvPr/>
        </p:nvGraphicFramePr>
        <p:xfrm>
          <a:off x="457200" y="1295400"/>
          <a:ext cx="3000000" cy="3000000"/>
        </p:xfrm>
        <a:graphic>
          <a:graphicData uri="http://schemas.openxmlformats.org/drawingml/2006/table">
            <a:tbl>
              <a:tblPr firstRow="1" bandRow="1">
                <a:noFill/>
                <a:tableStyleId>{136A2F02-3EB4-47C1-98AB-7350E74F1835}</a:tableStyleId>
              </a:tblPr>
              <a:tblGrid>
                <a:gridCol w="2743200"/>
                <a:gridCol w="2743200"/>
                <a:gridCol w="2743200"/>
              </a:tblGrid>
              <a:tr h="393825">
                <a:tc gridSpan="3">
                  <a:txBody>
                    <a:bodyPr/>
                    <a:lstStyle/>
                    <a:p>
                      <a:pPr lvl="0" algn="ctr" rtl="0">
                        <a:spcBef>
                          <a:spcPts val="0"/>
                        </a:spcBef>
                        <a:buSzPct val="25000"/>
                        <a:buNone/>
                      </a:pPr>
                      <a:r>
                        <a:rPr lang="en-US" sz="1050"/>
                        <a:t>Shifts in Mathematics</a:t>
                      </a:r>
                    </a:p>
                  </a:txBody>
                  <a:tcPr marL="91450" marR="91450" marT="45725" marB="45725"/>
                </a:tc>
                <a:tc hMerge="1">
                  <a:txBody>
                    <a:bodyPr/>
                    <a:lstStyle/>
                    <a:p>
                      <a:endParaRPr lang="en-US"/>
                    </a:p>
                  </a:txBody>
                  <a:tcPr/>
                </a:tc>
                <a:tc hMerge="1">
                  <a:txBody>
                    <a:bodyPr/>
                    <a:lstStyle/>
                    <a:p>
                      <a:endParaRPr lang="en-US"/>
                    </a:p>
                  </a:txBody>
                  <a:tcPr/>
                </a:tc>
              </a:tr>
              <a:tr h="946775">
                <a:tc>
                  <a:txBody>
                    <a:bodyPr/>
                    <a:lstStyle/>
                    <a:p>
                      <a:pPr marL="0" lvl="0" algn="l" rtl="0">
                        <a:spcBef>
                          <a:spcPts val="0"/>
                        </a:spcBef>
                        <a:buSzPct val="25000"/>
                        <a:buNone/>
                      </a:pPr>
                      <a:r>
                        <a:rPr lang="en-US" sz="1400"/>
                        <a:t>Shift 1</a:t>
                      </a:r>
                    </a:p>
                  </a:txBody>
                  <a:tcPr marL="91450" marR="91450" marT="45725" marB="45725"/>
                </a:tc>
                <a:tc>
                  <a:txBody>
                    <a:bodyPr/>
                    <a:lstStyle/>
                    <a:p>
                      <a:pPr marL="0" lvl="0" algn="l" rtl="0">
                        <a:spcBef>
                          <a:spcPts val="0"/>
                        </a:spcBef>
                        <a:buSzPct val="25000"/>
                        <a:buNone/>
                      </a:pPr>
                      <a:r>
                        <a:rPr lang="en-US" sz="1600"/>
                        <a:t> Focus</a:t>
                      </a:r>
                    </a:p>
                  </a:txBody>
                  <a:tcPr marL="91450" marR="91450" marT="45725" marB="45725"/>
                </a:tc>
                <a:tc>
                  <a:txBody>
                    <a:bodyPr/>
                    <a:lstStyle/>
                    <a:p>
                      <a:pPr marL="0" lvl="0" algn="l" rtl="0">
                        <a:spcBef>
                          <a:spcPts val="0"/>
                        </a:spcBef>
                        <a:buSzPct val="25000"/>
                        <a:buNone/>
                      </a:pPr>
                      <a:r>
                        <a:rPr lang="en-US" sz="1050"/>
                        <a:t>Teachers</a:t>
                      </a:r>
                      <a:r>
                        <a:rPr lang="en-US" sz="1050" baseline="0"/>
                        <a:t> significantly narrow and deepen the scope of how time and energy is spent in the mathematics classroom.  They do so in order to focus deeply on only the concepts that are prioritized in the standards.</a:t>
                      </a:r>
                    </a:p>
                  </a:txBody>
                  <a:tcPr marL="91450" marR="91450" marT="45725" marB="45725"/>
                </a:tc>
              </a:tr>
              <a:tr h="776850">
                <a:tc>
                  <a:txBody>
                    <a:bodyPr/>
                    <a:lstStyle/>
                    <a:p>
                      <a:pPr marL="0" lvl="0" algn="l" rtl="0">
                        <a:spcBef>
                          <a:spcPts val="0"/>
                        </a:spcBef>
                        <a:buSzPct val="25000"/>
                        <a:buNone/>
                      </a:pPr>
                      <a:r>
                        <a:rPr lang="en-US" sz="1400"/>
                        <a:t>Shift 2</a:t>
                      </a:r>
                    </a:p>
                  </a:txBody>
                  <a:tcPr marL="91450" marR="91450" marT="45725" marB="45725"/>
                </a:tc>
                <a:tc>
                  <a:txBody>
                    <a:bodyPr/>
                    <a:lstStyle/>
                    <a:p>
                      <a:pPr marL="0" lvl="0" algn="l" rtl="0">
                        <a:spcBef>
                          <a:spcPts val="0"/>
                        </a:spcBef>
                        <a:buSzPct val="25000"/>
                        <a:buNone/>
                      </a:pPr>
                      <a:r>
                        <a:rPr lang="en-US" sz="1600"/>
                        <a:t>Coherence</a:t>
                      </a:r>
                    </a:p>
                  </a:txBody>
                  <a:tcPr marL="91450" marR="91450" marT="45725" marB="45725"/>
                </a:tc>
                <a:tc>
                  <a:txBody>
                    <a:bodyPr/>
                    <a:lstStyle/>
                    <a:p>
                      <a:pPr marL="0" lvl="0" algn="l" rtl="0">
                        <a:spcBef>
                          <a:spcPts val="0"/>
                        </a:spcBef>
                        <a:buSzPct val="25000"/>
                        <a:buNone/>
                      </a:pPr>
                      <a:r>
                        <a:rPr lang="en-US" sz="1050"/>
                        <a:t>Principals and teachers carefully connect the learning within and across grades</a:t>
                      </a:r>
                      <a:r>
                        <a:rPr lang="en-US" sz="1050" baseline="0"/>
                        <a:t> so that students can build new understanding onto foundations built in previous years.</a:t>
                      </a:r>
                    </a:p>
                  </a:txBody>
                  <a:tcPr marL="91450" marR="91450" marT="45725" marB="45725"/>
                </a:tc>
              </a:tr>
              <a:tr h="946775">
                <a:tc>
                  <a:txBody>
                    <a:bodyPr/>
                    <a:lstStyle/>
                    <a:p>
                      <a:pPr marL="0" lvl="0" algn="l" rtl="0">
                        <a:spcBef>
                          <a:spcPts val="0"/>
                        </a:spcBef>
                        <a:buSzPct val="25000"/>
                        <a:buNone/>
                      </a:pPr>
                      <a:r>
                        <a:rPr lang="en-US" sz="1400"/>
                        <a:t>Shift 3</a:t>
                      </a:r>
                    </a:p>
                  </a:txBody>
                  <a:tcPr marL="91450" marR="91450" marT="45725" marB="45725"/>
                </a:tc>
                <a:tc>
                  <a:txBody>
                    <a:bodyPr/>
                    <a:lstStyle/>
                    <a:p>
                      <a:pPr marL="0" lvl="0" algn="l" rtl="0">
                        <a:spcBef>
                          <a:spcPts val="0"/>
                        </a:spcBef>
                        <a:buSzPct val="25000"/>
                        <a:buNone/>
                      </a:pPr>
                      <a:r>
                        <a:rPr lang="en-US" sz="1600"/>
                        <a:t>Fluency</a:t>
                      </a:r>
                    </a:p>
                  </a:txBody>
                  <a:tcPr marL="91450" marR="91450" marT="45725" marB="45725"/>
                </a:tc>
                <a:tc>
                  <a:txBody>
                    <a:bodyPr/>
                    <a:lstStyle/>
                    <a:p>
                      <a:pPr marL="0" lvl="0" algn="l" rtl="0">
                        <a:spcBef>
                          <a:spcPts val="0"/>
                        </a:spcBef>
                        <a:buSzPct val="25000"/>
                        <a:buNone/>
                      </a:pPr>
                      <a:r>
                        <a:rPr lang="en-US" sz="1050"/>
                        <a:t>Students are expected to have speed and accuracy with simple calculations;</a:t>
                      </a:r>
                      <a:r>
                        <a:rPr lang="en-US" sz="1050" baseline="0"/>
                        <a:t> teachers structure class time and/ or homework time for students to memorize, through repetition, core functions.</a:t>
                      </a:r>
                    </a:p>
                  </a:txBody>
                  <a:tcPr marL="91450" marR="91450" marT="45725" marB="45725"/>
                </a:tc>
              </a:tr>
              <a:tr h="776850">
                <a:tc>
                  <a:txBody>
                    <a:bodyPr/>
                    <a:lstStyle/>
                    <a:p>
                      <a:pPr marL="0" lvl="0" algn="l" rtl="0">
                        <a:spcBef>
                          <a:spcPts val="0"/>
                        </a:spcBef>
                        <a:buSzPct val="25000"/>
                        <a:buNone/>
                      </a:pPr>
                      <a:r>
                        <a:rPr lang="en-US" sz="1400"/>
                        <a:t>Shift 4</a:t>
                      </a:r>
                    </a:p>
                  </a:txBody>
                  <a:tcPr marL="91450" marR="91450" marT="45725" marB="45725"/>
                </a:tc>
                <a:tc>
                  <a:txBody>
                    <a:bodyPr/>
                    <a:lstStyle/>
                    <a:p>
                      <a:pPr marL="0" lvl="0" algn="l" rtl="0">
                        <a:spcBef>
                          <a:spcPts val="0"/>
                        </a:spcBef>
                        <a:buSzPct val="25000"/>
                        <a:buNone/>
                      </a:pPr>
                      <a:r>
                        <a:rPr lang="en-US" sz="1600"/>
                        <a:t>Deep Understanding</a:t>
                      </a:r>
                    </a:p>
                  </a:txBody>
                  <a:tcPr marL="91450" marR="91450" marT="45725" marB="45725"/>
                </a:tc>
                <a:tc>
                  <a:txBody>
                    <a:bodyPr/>
                    <a:lstStyle/>
                    <a:p>
                      <a:pPr marL="0" lvl="0" algn="l" rtl="0">
                        <a:spcBef>
                          <a:spcPts val="0"/>
                        </a:spcBef>
                        <a:buSzPct val="25000"/>
                        <a:buNone/>
                      </a:pPr>
                      <a:r>
                        <a:rPr lang="en-US" sz="1050"/>
                        <a:t>Students deeply</a:t>
                      </a:r>
                      <a:r>
                        <a:rPr lang="en-US" sz="1050" baseline="0"/>
                        <a:t> understand and can operate easily within a math concept before moving on.  They learn more than the trick to get the answer right.  They learn the math.</a:t>
                      </a:r>
                    </a:p>
                  </a:txBody>
                  <a:tcPr marL="91450" marR="91450" marT="45725" marB="45725"/>
                </a:tc>
              </a:tr>
              <a:tr h="606900">
                <a:tc>
                  <a:txBody>
                    <a:bodyPr/>
                    <a:lstStyle/>
                    <a:p>
                      <a:pPr marL="0" lvl="0" algn="l" rtl="0">
                        <a:spcBef>
                          <a:spcPts val="0"/>
                        </a:spcBef>
                        <a:buSzPct val="25000"/>
                        <a:buNone/>
                      </a:pPr>
                      <a:r>
                        <a:rPr lang="en-US" sz="1400"/>
                        <a:t>Shift 5</a:t>
                      </a:r>
                    </a:p>
                  </a:txBody>
                  <a:tcPr marL="91450" marR="91450" marT="45725" marB="45725"/>
                </a:tc>
                <a:tc>
                  <a:txBody>
                    <a:bodyPr/>
                    <a:lstStyle/>
                    <a:p>
                      <a:pPr marL="0" lvl="0" algn="l" rtl="0">
                        <a:spcBef>
                          <a:spcPts val="0"/>
                        </a:spcBef>
                        <a:buSzPct val="25000"/>
                        <a:buNone/>
                      </a:pPr>
                      <a:r>
                        <a:rPr lang="en-US" sz="1600"/>
                        <a:t>Application</a:t>
                      </a:r>
                    </a:p>
                  </a:txBody>
                  <a:tcPr marL="91450" marR="91450" marT="45725" marB="45725"/>
                </a:tc>
                <a:tc>
                  <a:txBody>
                    <a:bodyPr/>
                    <a:lstStyle/>
                    <a:p>
                      <a:pPr marL="0" lvl="0" algn="l" rtl="0">
                        <a:spcBef>
                          <a:spcPts val="0"/>
                        </a:spcBef>
                        <a:buSzPct val="25000"/>
                        <a:buNone/>
                      </a:pPr>
                      <a:r>
                        <a:rPr lang="en-US" sz="1050"/>
                        <a:t>Students are expected to use math and choose the appropriate concept</a:t>
                      </a:r>
                      <a:r>
                        <a:rPr lang="en-US" sz="1050" baseline="0"/>
                        <a:t> for application even when they are not prompted to do so.</a:t>
                      </a:r>
                    </a:p>
                  </a:txBody>
                  <a:tcPr marL="91450" marR="91450" marT="45725" marB="45725"/>
                </a:tc>
              </a:tr>
              <a:tr h="776850">
                <a:tc>
                  <a:txBody>
                    <a:bodyPr/>
                    <a:lstStyle/>
                    <a:p>
                      <a:pPr marL="0" lvl="0" algn="l" rtl="0">
                        <a:spcBef>
                          <a:spcPts val="0"/>
                        </a:spcBef>
                        <a:buSzPct val="25000"/>
                        <a:buNone/>
                      </a:pPr>
                      <a:r>
                        <a:rPr lang="en-US" sz="1400"/>
                        <a:t>Shift 6</a:t>
                      </a:r>
                    </a:p>
                  </a:txBody>
                  <a:tcPr marL="91450" marR="91450" marT="45725" marB="45725"/>
                </a:tc>
                <a:tc>
                  <a:txBody>
                    <a:bodyPr/>
                    <a:lstStyle/>
                    <a:p>
                      <a:pPr marL="0" lvl="0" algn="l" rtl="0">
                        <a:spcBef>
                          <a:spcPts val="0"/>
                        </a:spcBef>
                        <a:buSzPct val="25000"/>
                        <a:buNone/>
                      </a:pPr>
                      <a:r>
                        <a:rPr lang="en-US" sz="1600"/>
                        <a:t>Dual Intensity</a:t>
                      </a:r>
                    </a:p>
                  </a:txBody>
                  <a:tcPr marL="91450" marR="91450" marT="45725" marB="45725"/>
                </a:tc>
                <a:tc>
                  <a:txBody>
                    <a:bodyPr/>
                    <a:lstStyle/>
                    <a:p>
                      <a:pPr marL="0" lvl="0" algn="l" rtl="0">
                        <a:spcBef>
                          <a:spcPts val="0"/>
                        </a:spcBef>
                        <a:buSzPct val="25000"/>
                        <a:buNone/>
                      </a:pPr>
                      <a:r>
                        <a:rPr lang="en-US" sz="1050"/>
                        <a:t>Students are practicing and understanding.</a:t>
                      </a:r>
                      <a:r>
                        <a:rPr lang="en-US" sz="1050" baseline="0"/>
                        <a:t>  There is more than a balance between these two things in the classroom- both are occurring with intensity. </a:t>
                      </a:r>
                    </a:p>
                  </a:txBody>
                  <a:tcPr marL="91450" marR="91450" marT="45725" marB="45725"/>
                </a:tc>
              </a:tr>
            </a:tbl>
          </a:graphicData>
        </a:graphic>
      </p:graphicFrame>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Literacy in the Disciplines</a:t>
            </a:r>
          </a:p>
        </p:txBody>
      </p:sp>
      <p:sp>
        <p:nvSpPr>
          <p:cNvPr id="189" name="Shape 189"/>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buClr>
                <a:srgbClr val="0070C0"/>
              </a:buClr>
              <a:buSzPct val="25000"/>
              <a:buFont typeface="Calibri"/>
              <a:buNone/>
            </a:pPr>
            <a:r>
              <a:rPr lang="en-US" sz="3200" b="0" i="0" u="none" strike="noStrike" cap="none" baseline="0">
                <a:solidFill>
                  <a:srgbClr val="0070C0"/>
                </a:solidFill>
                <a:latin typeface="Calibri"/>
                <a:ea typeface="Calibri"/>
                <a:cs typeface="Calibri"/>
                <a:sym typeface="Calibri"/>
              </a:rPr>
              <a:t>Disciplinary Literacy- </a:t>
            </a:r>
            <a:r>
              <a:rPr lang="en-US" sz="3200" b="0" i="0" u="none" strike="noStrike" cap="none" baseline="0">
                <a:solidFill>
                  <a:srgbClr val="00B050"/>
                </a:solidFill>
                <a:latin typeface="Calibri"/>
                <a:ea typeface="Calibri"/>
                <a:cs typeface="Calibri"/>
                <a:sym typeface="Calibri"/>
              </a:rPr>
              <a:t>Literacy Skills </a:t>
            </a:r>
            <a:r>
              <a:rPr lang="en-US" sz="3200" b="0" i="0" u="none" strike="noStrike" cap="none" baseline="0">
                <a:solidFill>
                  <a:schemeClr val="dk1"/>
                </a:solidFill>
                <a:latin typeface="Calibri"/>
                <a:ea typeface="Calibri"/>
                <a:cs typeface="Calibri"/>
                <a:sym typeface="Calibri"/>
              </a:rPr>
              <a:t>specialized to history, science, mathematics, literature, or some other subject </a:t>
            </a:r>
            <a:r>
              <a:rPr lang="en-US" sz="1600" b="0" i="0" u="none" strike="noStrike" cap="none" baseline="0">
                <a:solidFill>
                  <a:schemeClr val="dk1"/>
                </a:solidFill>
                <a:latin typeface="Calibri"/>
                <a:ea typeface="Calibri"/>
                <a:cs typeface="Calibri"/>
                <a:sym typeface="Calibri"/>
              </a:rPr>
              <a:t>(Shanahan and Shanahan, 2008) </a:t>
            </a:r>
            <a:r>
              <a:rPr lang="en-US" sz="3200" b="0" i="0" u="none" strike="noStrike" cap="none" baseline="0">
                <a:solidFill>
                  <a:schemeClr val="dk1"/>
                </a:solidFill>
                <a:latin typeface="Calibri"/>
                <a:ea typeface="Calibri"/>
                <a:cs typeface="Calibri"/>
                <a:sym typeface="Calibri"/>
              </a:rPr>
              <a:t>that leads to </a:t>
            </a:r>
            <a:r>
              <a:rPr lang="en-US" sz="3200" b="0" i="0" u="none" strike="noStrike" cap="none" baseline="0">
                <a:solidFill>
                  <a:srgbClr val="00B050"/>
                </a:solidFill>
                <a:latin typeface="Calibri"/>
                <a:ea typeface="Calibri"/>
                <a:cs typeface="Calibri"/>
                <a:sym typeface="Calibri"/>
              </a:rPr>
              <a:t>Deep Understanding</a:t>
            </a:r>
            <a:r>
              <a:rPr lang="en-US" sz="3200" b="0" i="0" u="none" strike="noStrike" cap="none" baseline="0">
                <a:solidFill>
                  <a:schemeClr val="dk1"/>
                </a:solidFill>
                <a:latin typeface="Calibri"/>
                <a:ea typeface="Calibri"/>
                <a:cs typeface="Calibri"/>
                <a:sym typeface="Calibri"/>
              </a:rPr>
              <a:t>, or comprehension that honors each discipline and is </a:t>
            </a:r>
            <a:r>
              <a:rPr lang="en-US" sz="3200" b="0" i="0" u="none" strike="noStrike" cap="none" baseline="0">
                <a:solidFill>
                  <a:srgbClr val="00B050"/>
                </a:solidFill>
                <a:latin typeface="Calibri"/>
                <a:ea typeface="Calibri"/>
                <a:cs typeface="Calibri"/>
                <a:sym typeface="Calibri"/>
              </a:rPr>
              <a:t>transferrable</a:t>
            </a:r>
            <a:r>
              <a:rPr lang="en-US" sz="3200" b="0" i="0" u="none" strike="noStrike" cap="none" baseline="0">
                <a:solidFill>
                  <a:schemeClr val="dk1"/>
                </a:solidFill>
                <a:latin typeface="Calibri"/>
                <a:ea typeface="Calibri"/>
                <a:cs typeface="Calibri"/>
                <a:sym typeface="Calibri"/>
              </a:rPr>
              <a:t> to different disciplines and to life</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0" b="0" i="0" u="none" strike="noStrike" cap="none" baseline="0">
                <a:solidFill>
                  <a:schemeClr val="dk1"/>
                </a:solidFill>
                <a:latin typeface="Calibri"/>
                <a:ea typeface="Calibri"/>
                <a:cs typeface="Calibri"/>
                <a:sym typeface="Calibri"/>
              </a:rPr>
              <a:t>So reading like a mathematician, looks like….</a:t>
            </a:r>
          </a:p>
        </p:txBody>
      </p:sp>
      <p:pic>
        <p:nvPicPr>
          <p:cNvPr id="195" name="Shape 195"/>
          <p:cNvPicPr preferRelativeResize="0">
            <a:picLocks noGrp="1"/>
          </p:cNvPicPr>
          <p:nvPr>
            <p:ph type="body" idx="1"/>
          </p:nvPr>
        </p:nvPicPr>
        <p:blipFill rotWithShape="1">
          <a:blip r:embed="rId3">
            <a:alphaModFix/>
          </a:blip>
          <a:srcRect/>
          <a:stretch/>
        </p:blipFill>
        <p:spPr>
          <a:xfrm>
            <a:off x="2667000" y="2057400"/>
            <a:ext cx="3809998" cy="3429000"/>
          </a:xfrm>
          <a:prstGeom prst="rect">
            <a:avLst/>
          </a:prstGeom>
          <a:noFill/>
          <a:ln>
            <a:noFill/>
          </a:ln>
        </p:spPr>
      </p:pic>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0" b="0" i="0" u="none" strike="noStrike" cap="none" baseline="0">
                <a:solidFill>
                  <a:schemeClr val="dk1"/>
                </a:solidFill>
                <a:latin typeface="Calibri"/>
                <a:ea typeface="Calibri"/>
                <a:cs typeface="Calibri"/>
                <a:sym typeface="Calibri"/>
              </a:rPr>
              <a:t>Reading Like a scientist may look like…</a:t>
            </a:r>
          </a:p>
        </p:txBody>
      </p:sp>
      <p:pic>
        <p:nvPicPr>
          <p:cNvPr id="201" name="Shape 201"/>
          <p:cNvPicPr preferRelativeResize="0">
            <a:picLocks noGrp="1"/>
          </p:cNvPicPr>
          <p:nvPr>
            <p:ph type="body" idx="1"/>
          </p:nvPr>
        </p:nvPicPr>
        <p:blipFill rotWithShape="1">
          <a:blip r:embed="rId3">
            <a:alphaModFix/>
          </a:blip>
          <a:srcRect/>
          <a:stretch/>
        </p:blipFill>
        <p:spPr>
          <a:xfrm>
            <a:off x="1981200" y="1752600"/>
            <a:ext cx="4953000" cy="3809999"/>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Objectives</a:t>
            </a:r>
          </a:p>
        </p:txBody>
      </p:sp>
      <p:sp>
        <p:nvSpPr>
          <p:cNvPr id="92" name="Shape 92"/>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To examine the six pedagogical shifts and how they impact classroom instruction</a:t>
            </a:r>
          </a:p>
          <a:p>
            <a:pPr marL="342900" marR="0" lvl="0" indent="-139700" algn="l" rtl="0">
              <a:spcBef>
                <a:spcPts val="640"/>
              </a:spcBef>
              <a:buClr>
                <a:schemeClr val="dk1"/>
              </a:buClr>
              <a:buFont typeface="Calibri"/>
              <a:buNone/>
            </a:pPr>
            <a:endParaRPr sz="3200" b="0" i="0" u="none" strike="noStrike" cap="none" baseline="0">
              <a:solidFill>
                <a:schemeClr val="dk1"/>
              </a:solidFill>
              <a:latin typeface="Calibri"/>
              <a:ea typeface="Calibri"/>
              <a:cs typeface="Calibri"/>
              <a:sym typeface="Calibri"/>
            </a:endParaRPr>
          </a:p>
          <a:p>
            <a:pPr marL="342900" marR="0" lvl="0" indent="-342900" algn="l" rtl="0">
              <a:spcBef>
                <a:spcPts val="64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To review the “Anchor Standards” </a:t>
            </a:r>
          </a:p>
          <a:p>
            <a:pPr marL="742950" marR="0" lvl="1" indent="-285750" algn="l" rtl="0">
              <a:spcBef>
                <a:spcPts val="560"/>
              </a:spcBef>
              <a:buClr>
                <a:schemeClr val="dk1"/>
              </a:buClr>
              <a:buSzPct val="100000"/>
              <a:buFont typeface="Calibri"/>
              <a:buChar char="–"/>
            </a:pPr>
            <a:r>
              <a:rPr lang="en-US" sz="2800" b="0" i="0" u="none" strike="noStrike" cap="none" baseline="0">
                <a:solidFill>
                  <a:schemeClr val="dk1"/>
                </a:solidFill>
                <a:latin typeface="Calibri"/>
                <a:ea typeface="Calibri"/>
                <a:cs typeface="Calibri"/>
                <a:sym typeface="Calibri"/>
              </a:rPr>
              <a:t>Practice citing textual evidence to support analysis</a:t>
            </a:r>
          </a:p>
          <a:p>
            <a:pPr marL="742950" marR="0" lvl="1" indent="-285750" algn="l" rtl="0">
              <a:spcBef>
                <a:spcPts val="560"/>
              </a:spcBef>
              <a:buClr>
                <a:schemeClr val="dk1"/>
              </a:buClr>
              <a:buSzPct val="100000"/>
              <a:buFont typeface="Calibri"/>
              <a:buChar char="–"/>
            </a:pPr>
            <a:r>
              <a:rPr lang="en-US" sz="2800" b="0" i="0" u="none" strike="noStrike" cap="none" baseline="0">
                <a:solidFill>
                  <a:schemeClr val="dk1"/>
                </a:solidFill>
                <a:latin typeface="Calibri"/>
                <a:ea typeface="Calibri"/>
                <a:cs typeface="Calibri"/>
                <a:sym typeface="Calibri"/>
              </a:rPr>
              <a:t>Extend understanding of text triangulation and text sets</a:t>
            </a:r>
          </a:p>
          <a:p>
            <a:pPr marL="342900" marR="0" lvl="0" indent="-139700" algn="l" rtl="0">
              <a:spcBef>
                <a:spcPts val="640"/>
              </a:spcBef>
              <a:buClr>
                <a:schemeClr val="dk1"/>
              </a:buClr>
              <a:buFont typeface="Calibri"/>
              <a:buNone/>
            </a:pPr>
            <a:endParaRPr sz="32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0" b="0" i="0" u="none" strike="noStrike" cap="none" baseline="0">
                <a:solidFill>
                  <a:schemeClr val="dk1"/>
                </a:solidFill>
                <a:latin typeface="Calibri"/>
                <a:ea typeface="Calibri"/>
                <a:cs typeface="Calibri"/>
                <a:sym typeface="Calibri"/>
              </a:rPr>
              <a:t>Reading like an art teacher may look like</a:t>
            </a:r>
          </a:p>
        </p:txBody>
      </p:sp>
      <p:pic>
        <p:nvPicPr>
          <p:cNvPr id="207" name="Shape 207"/>
          <p:cNvPicPr preferRelativeResize="0">
            <a:picLocks noGrp="1"/>
          </p:cNvPicPr>
          <p:nvPr>
            <p:ph type="body" idx="1"/>
          </p:nvPr>
        </p:nvPicPr>
        <p:blipFill rotWithShape="1">
          <a:blip r:embed="rId3">
            <a:alphaModFix/>
          </a:blip>
          <a:srcRect/>
          <a:stretch/>
        </p:blipFill>
        <p:spPr>
          <a:xfrm>
            <a:off x="1600200" y="1676400"/>
            <a:ext cx="6096000" cy="4419599"/>
          </a:xfrm>
          <a:prstGeom prst="rect">
            <a:avLst/>
          </a:prstGeom>
          <a:noFill/>
          <a:ln>
            <a:noFill/>
          </a:ln>
        </p:spPr>
      </p:pic>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What are our take aways?</a:t>
            </a:r>
          </a:p>
        </p:txBody>
      </p:sp>
      <p:pic>
        <p:nvPicPr>
          <p:cNvPr id="213" name="Shape 213"/>
          <p:cNvPicPr preferRelativeResize="0">
            <a:picLocks noGrp="1"/>
          </p:cNvPicPr>
          <p:nvPr>
            <p:ph type="body" idx="1"/>
          </p:nvPr>
        </p:nvPicPr>
        <p:blipFill rotWithShape="1">
          <a:blip r:embed="rId3">
            <a:alphaModFix/>
          </a:blip>
          <a:srcRect/>
          <a:stretch/>
        </p:blipFill>
        <p:spPr>
          <a:xfrm>
            <a:off x="2057400" y="2133600"/>
            <a:ext cx="4724400" cy="3124199"/>
          </a:xfrm>
          <a:prstGeom prst="rect">
            <a:avLst/>
          </a:prstGeom>
          <a:noFill/>
          <a:ln>
            <a:noFill/>
          </a:ln>
        </p:spPr>
      </p:pic>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CCSS Wordle</a:t>
            </a:r>
          </a:p>
        </p:txBody>
      </p:sp>
      <p:pic>
        <p:nvPicPr>
          <p:cNvPr id="219" name="Shape 219"/>
          <p:cNvPicPr preferRelativeResize="0">
            <a:picLocks noGrp="1"/>
          </p:cNvPicPr>
          <p:nvPr>
            <p:ph type="body" idx="1"/>
          </p:nvPr>
        </p:nvPicPr>
        <p:blipFill rotWithShape="1">
          <a:blip r:embed="rId3">
            <a:alphaModFix/>
          </a:blip>
          <a:srcRect/>
          <a:stretch/>
        </p:blipFill>
        <p:spPr>
          <a:xfrm>
            <a:off x="1366779" y="1600200"/>
            <a:ext cx="6410438" cy="4525963"/>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Agenda</a:t>
            </a:r>
          </a:p>
        </p:txBody>
      </p:sp>
      <p:sp>
        <p:nvSpPr>
          <p:cNvPr id="98" name="Shape 98"/>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514350" marR="0" lvl="0" indent="-514350" algn="l" rtl="0">
              <a:spcBef>
                <a:spcPts val="0"/>
              </a:spcBef>
              <a:buClr>
                <a:srgbClr val="0070C0"/>
              </a:buClr>
              <a:buSzPct val="100000"/>
              <a:buFont typeface="Calibri"/>
              <a:buAutoNum type="arabicPeriod"/>
            </a:pPr>
            <a:r>
              <a:rPr lang="en-US" sz="2800" b="0" i="0" u="none" strike="noStrike" cap="none" baseline="0">
                <a:solidFill>
                  <a:srgbClr val="0070C0"/>
                </a:solidFill>
                <a:latin typeface="Calibri"/>
                <a:ea typeface="Calibri"/>
                <a:cs typeface="Calibri"/>
                <a:sym typeface="Calibri"/>
              </a:rPr>
              <a:t>Welcome</a:t>
            </a:r>
          </a:p>
          <a:p>
            <a:pPr marL="514350" marR="0" lvl="0" indent="-514350" algn="l" rtl="0">
              <a:spcBef>
                <a:spcPts val="560"/>
              </a:spcBef>
              <a:buClr>
                <a:srgbClr val="00B050"/>
              </a:buClr>
              <a:buSzPct val="100000"/>
              <a:buFont typeface="Calibri"/>
              <a:buAutoNum type="arabicPeriod"/>
            </a:pPr>
            <a:r>
              <a:rPr lang="en-US" sz="2800" b="0" i="0" u="none" strike="noStrike" cap="none" baseline="0">
                <a:solidFill>
                  <a:srgbClr val="00B050"/>
                </a:solidFill>
                <a:latin typeface="Calibri"/>
                <a:ea typeface="Calibri"/>
                <a:cs typeface="Calibri"/>
                <a:sym typeface="Calibri"/>
              </a:rPr>
              <a:t>Introduction: A shift from the old standards to the new CCSS</a:t>
            </a:r>
          </a:p>
          <a:p>
            <a:pPr marL="514350" marR="0" lvl="0" indent="-514350" algn="l" rtl="0">
              <a:spcBef>
                <a:spcPts val="560"/>
              </a:spcBef>
              <a:buClr>
                <a:srgbClr val="0070C0"/>
              </a:buClr>
              <a:buSzPct val="100000"/>
              <a:buFont typeface="Calibri"/>
              <a:buAutoNum type="arabicPeriod"/>
            </a:pPr>
            <a:r>
              <a:rPr lang="en-US" sz="2800" b="0" i="0" u="none" strike="noStrike" cap="none" baseline="0">
                <a:solidFill>
                  <a:srgbClr val="0070C0"/>
                </a:solidFill>
                <a:latin typeface="Calibri"/>
                <a:ea typeface="Calibri"/>
                <a:cs typeface="Calibri"/>
                <a:sym typeface="Calibri"/>
              </a:rPr>
              <a:t>What are the six pedagogical shifts in the CCSS?</a:t>
            </a:r>
          </a:p>
          <a:p>
            <a:pPr marL="514350" marR="0" lvl="0" indent="-514350" algn="l" rtl="0">
              <a:spcBef>
                <a:spcPts val="560"/>
              </a:spcBef>
              <a:buClr>
                <a:srgbClr val="0070C0"/>
              </a:buClr>
              <a:buSzPct val="100000"/>
              <a:buFont typeface="Calibri"/>
              <a:buAutoNum type="arabicPeriod"/>
            </a:pPr>
            <a:r>
              <a:rPr lang="en-US" sz="2800" b="0" i="0" u="none" strike="noStrike" cap="none" baseline="0">
                <a:solidFill>
                  <a:srgbClr val="0070C0"/>
                </a:solidFill>
                <a:latin typeface="Calibri"/>
                <a:ea typeface="Calibri"/>
                <a:cs typeface="Calibri"/>
                <a:sym typeface="Calibri"/>
              </a:rPr>
              <a:t>What do the six pedagogical shifts look like in our classrooms?</a:t>
            </a:r>
          </a:p>
          <a:p>
            <a:pPr marL="514350" marR="0" lvl="0" indent="-311150" algn="l" rtl="0">
              <a:spcBef>
                <a:spcPts val="640"/>
              </a:spcBef>
              <a:buClr>
                <a:schemeClr val="dk1"/>
              </a:buClr>
              <a:buFont typeface="Calibri"/>
              <a:buNone/>
            </a:pPr>
            <a:endParaRPr sz="3200" b="0" i="0" u="none" strike="noStrike" cap="none" baseline="0">
              <a:solidFill>
                <a:srgbClr val="0070C0"/>
              </a:solidFill>
              <a:latin typeface="Calibri"/>
              <a:ea typeface="Calibri"/>
              <a:cs typeface="Calibri"/>
              <a:sym typeface="Calibri"/>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Push for the CCSS</a:t>
            </a:r>
          </a:p>
        </p:txBody>
      </p:sp>
      <p:sp>
        <p:nvSpPr>
          <p:cNvPr id="104" name="Shape 104"/>
          <p:cNvSpPr txBox="1">
            <a:spLocks noGrp="1"/>
          </p:cNvSpPr>
          <p:nvPr>
            <p:ph type="body" idx="1"/>
          </p:nvPr>
        </p:nvSpPr>
        <p:spPr>
          <a:xfrm>
            <a:off x="3048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25000"/>
              <a:buFont typeface="Calibri"/>
              <a:buNone/>
            </a:pPr>
            <a:r>
              <a:rPr lang="en-US" sz="3200" b="0" i="0" u="none" strike="noStrike" cap="none" baseline="0">
                <a:solidFill>
                  <a:schemeClr val="dk1"/>
                </a:solidFill>
                <a:latin typeface="Calibri"/>
                <a:ea typeface="Calibri"/>
                <a:cs typeface="Calibri"/>
                <a:sym typeface="Calibri"/>
              </a:rPr>
              <a:t> </a:t>
            </a:r>
          </a:p>
          <a:p>
            <a:pPr marL="342900" marR="0" lvl="0" indent="-342900" algn="l" rtl="0">
              <a:spcBef>
                <a:spcPts val="640"/>
              </a:spcBef>
              <a:buClr>
                <a:schemeClr val="dk1"/>
              </a:buClr>
              <a:buSzPct val="25000"/>
              <a:buFont typeface="Calibri"/>
              <a:buNone/>
            </a:pPr>
            <a:r>
              <a:rPr lang="en-US" sz="3200" b="0" i="0" u="none" strike="noStrike" cap="none" baseline="0">
                <a:solidFill>
                  <a:schemeClr val="dk1"/>
                </a:solidFill>
                <a:latin typeface="Calibri"/>
                <a:ea typeface="Calibri"/>
                <a:cs typeface="Calibri"/>
                <a:sym typeface="Calibri"/>
              </a:rPr>
              <a:t> 			of U.S. high school students are unable to read and comprehend complex, academic materials, think critically about texts, synthesize information from multiple sources, or communicate clearly what they have learned. </a:t>
            </a:r>
            <a:r>
              <a:rPr lang="en-US" sz="1400" b="0" i="0" u="none" strike="noStrike" cap="none" baseline="0">
                <a:solidFill>
                  <a:schemeClr val="dk1"/>
                </a:solidFill>
                <a:latin typeface="Calibri"/>
                <a:ea typeface="Calibri"/>
                <a:cs typeface="Calibri"/>
                <a:sym typeface="Calibri"/>
              </a:rPr>
              <a:t>(taken </a:t>
            </a:r>
            <a:r>
              <a:rPr lang="en-US" sz="1400" b="0" i="1" u="none" strike="noStrike" cap="none" baseline="0">
                <a:solidFill>
                  <a:schemeClr val="dk1"/>
                </a:solidFill>
                <a:latin typeface="Calibri"/>
                <a:ea typeface="Calibri"/>
                <a:cs typeface="Calibri"/>
                <a:sym typeface="Calibri"/>
              </a:rPr>
              <a:t>Reading for Understanding)</a:t>
            </a:r>
          </a:p>
          <a:p>
            <a:pPr marL="342900" marR="0" lvl="0" indent="-342900" algn="l" rtl="0">
              <a:spcBef>
                <a:spcPts val="640"/>
              </a:spcBef>
              <a:buClr>
                <a:schemeClr val="dk1"/>
              </a:buClr>
              <a:buSzPct val="25000"/>
              <a:buFont typeface="Calibri"/>
              <a:buNone/>
            </a:pPr>
            <a:r>
              <a:rPr lang="en-US" sz="3200" b="0" i="0" u="none" strike="noStrike" cap="none" baseline="0">
                <a:solidFill>
                  <a:schemeClr val="dk1"/>
                </a:solidFill>
                <a:latin typeface="Calibri"/>
                <a:ea typeface="Calibri"/>
                <a:cs typeface="Calibri"/>
                <a:sym typeface="Calibri"/>
              </a:rPr>
              <a:t> </a:t>
            </a:r>
          </a:p>
        </p:txBody>
      </p:sp>
      <p:pic>
        <p:nvPicPr>
          <p:cNvPr id="105" name="Shape 105"/>
          <p:cNvPicPr preferRelativeResize="0"/>
          <p:nvPr/>
        </p:nvPicPr>
        <p:blipFill rotWithShape="1">
          <a:blip r:embed="rId3">
            <a:alphaModFix/>
          </a:blip>
          <a:srcRect/>
          <a:stretch/>
        </p:blipFill>
        <p:spPr>
          <a:xfrm>
            <a:off x="457200" y="1127475"/>
            <a:ext cx="866699" cy="1447800"/>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Push for the CCSS</a:t>
            </a:r>
          </a:p>
        </p:txBody>
      </p:sp>
      <p:sp>
        <p:nvSpPr>
          <p:cNvPr id="111" name="Shape 111"/>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98333"/>
              <a:buFont typeface="Calibri"/>
              <a:buChar char="•"/>
            </a:pPr>
            <a:r>
              <a:rPr lang="en-US" sz="2950" b="0" i="0" u="none" strike="noStrike" cap="none" baseline="0">
                <a:solidFill>
                  <a:schemeClr val="dk1"/>
                </a:solidFill>
                <a:latin typeface="Calibri"/>
                <a:ea typeface="Calibri"/>
                <a:cs typeface="Calibri"/>
                <a:sym typeface="Calibri"/>
              </a:rPr>
              <a:t>In the United States,			of high school graduates enroll in community college, either as a gateway to further education or with the goal of earning an associate degree or technical license.</a:t>
            </a:r>
          </a:p>
          <a:p>
            <a:pPr marL="342900" marR="0" lvl="0" indent="-154940" algn="l" rtl="0">
              <a:spcBef>
                <a:spcPts val="592"/>
              </a:spcBef>
              <a:buClr>
                <a:schemeClr val="dk1"/>
              </a:buClr>
              <a:buFont typeface="Calibri"/>
              <a:buNone/>
            </a:pPr>
            <a:endParaRPr sz="2950" b="0" i="0" u="none" strike="noStrike" cap="none" baseline="0">
              <a:solidFill>
                <a:schemeClr val="dk1"/>
              </a:solidFill>
              <a:latin typeface="Calibri"/>
              <a:ea typeface="Calibri"/>
              <a:cs typeface="Calibri"/>
              <a:sym typeface="Calibri"/>
            </a:endParaRPr>
          </a:p>
          <a:p>
            <a:pPr marL="342900" marR="0" lvl="0" indent="-342900" algn="l" rtl="0">
              <a:spcBef>
                <a:spcPts val="590"/>
              </a:spcBef>
              <a:buClr>
                <a:schemeClr val="dk1"/>
              </a:buClr>
              <a:buSzPct val="25000"/>
              <a:buFont typeface="Calibri"/>
              <a:buNone/>
            </a:pPr>
            <a:r>
              <a:rPr lang="en-US" sz="2950" b="0" i="0" u="none" strike="noStrike" cap="none" baseline="0">
                <a:solidFill>
                  <a:schemeClr val="dk1"/>
                </a:solidFill>
                <a:latin typeface="Calibri"/>
                <a:ea typeface="Calibri"/>
                <a:cs typeface="Calibri"/>
                <a:sym typeface="Calibri"/>
              </a:rPr>
              <a:t>		        to 		 of these entering </a:t>
            </a:r>
          </a:p>
          <a:p>
            <a:pPr marL="342900" marR="0" lvl="0" indent="-342900" algn="l" rtl="0">
              <a:spcBef>
                <a:spcPts val="590"/>
              </a:spcBef>
              <a:buClr>
                <a:schemeClr val="dk1"/>
              </a:buClr>
              <a:buSzPct val="25000"/>
              <a:buFont typeface="Calibri"/>
              <a:buNone/>
            </a:pPr>
            <a:r>
              <a:rPr lang="en-US" sz="2950" b="0" i="0" u="none" strike="noStrike" cap="none" baseline="0">
                <a:solidFill>
                  <a:schemeClr val="dk1"/>
                </a:solidFill>
                <a:latin typeface="Calibri"/>
                <a:ea typeface="Calibri"/>
                <a:cs typeface="Calibri"/>
                <a:sym typeface="Calibri"/>
              </a:rPr>
              <a:t>students are placed in remedial, or developmental, English language arts or mathematics classes, or both </a:t>
            </a:r>
            <a:r>
              <a:rPr lang="en-US" sz="1400" b="0" i="0" u="none" strike="noStrike" cap="none" baseline="0">
                <a:solidFill>
                  <a:schemeClr val="dk1"/>
                </a:solidFill>
                <a:latin typeface="Calibri"/>
                <a:ea typeface="Calibri"/>
                <a:cs typeface="Calibri"/>
                <a:sym typeface="Calibri"/>
              </a:rPr>
              <a:t>(taken </a:t>
            </a:r>
            <a:r>
              <a:rPr lang="en-US" sz="1400" b="0" i="1" u="none" strike="noStrike" cap="none" baseline="0">
                <a:solidFill>
                  <a:schemeClr val="dk1"/>
                </a:solidFill>
                <a:latin typeface="Calibri"/>
                <a:ea typeface="Calibri"/>
                <a:cs typeface="Calibri"/>
                <a:sym typeface="Calibri"/>
              </a:rPr>
              <a:t>Reading for Understanding)</a:t>
            </a:r>
          </a:p>
        </p:txBody>
      </p:sp>
      <p:pic>
        <p:nvPicPr>
          <p:cNvPr id="112" name="Shape 112"/>
          <p:cNvPicPr preferRelativeResize="0"/>
          <p:nvPr/>
        </p:nvPicPr>
        <p:blipFill rotWithShape="1">
          <a:blip r:embed="rId3">
            <a:alphaModFix/>
          </a:blip>
          <a:srcRect/>
          <a:stretch/>
        </p:blipFill>
        <p:spPr>
          <a:xfrm>
            <a:off x="4114800" y="1600200"/>
            <a:ext cx="1904999" cy="457200"/>
          </a:xfrm>
          <a:prstGeom prst="rect">
            <a:avLst/>
          </a:prstGeom>
          <a:noFill/>
          <a:ln>
            <a:noFill/>
          </a:ln>
        </p:spPr>
      </p:pic>
      <p:pic>
        <p:nvPicPr>
          <p:cNvPr id="113" name="Shape 113"/>
          <p:cNvPicPr preferRelativeResize="0"/>
          <p:nvPr/>
        </p:nvPicPr>
        <p:blipFill rotWithShape="1">
          <a:blip r:embed="rId4">
            <a:alphaModFix/>
          </a:blip>
          <a:srcRect/>
          <a:stretch/>
        </p:blipFill>
        <p:spPr>
          <a:xfrm>
            <a:off x="569325" y="4038600"/>
            <a:ext cx="1219199" cy="609599"/>
          </a:xfrm>
          <a:prstGeom prst="rect">
            <a:avLst/>
          </a:prstGeom>
          <a:noFill/>
          <a:ln>
            <a:noFill/>
          </a:ln>
        </p:spPr>
      </p:pic>
      <p:pic>
        <p:nvPicPr>
          <p:cNvPr id="114" name="Shape 114"/>
          <p:cNvPicPr preferRelativeResize="0"/>
          <p:nvPr/>
        </p:nvPicPr>
        <p:blipFill rotWithShape="1">
          <a:blip r:embed="rId5">
            <a:alphaModFix/>
          </a:blip>
          <a:srcRect/>
          <a:stretch/>
        </p:blipFill>
        <p:spPr>
          <a:xfrm>
            <a:off x="1788525" y="3924300"/>
            <a:ext cx="1143000" cy="838199"/>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Video: CCSS</a:t>
            </a:r>
          </a:p>
        </p:txBody>
      </p:sp>
      <p:sp>
        <p:nvSpPr>
          <p:cNvPr id="120" name="Shape 120"/>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Font typeface="Calibri"/>
              <a:buNone/>
            </a:pPr>
            <a:endParaRPr sz="3200" b="0" i="0" u="sng" strike="noStrike" cap="none" baseline="0">
              <a:solidFill>
                <a:schemeClr val="hlink"/>
              </a:solidFill>
              <a:latin typeface="Calibri"/>
              <a:ea typeface="Calibri"/>
              <a:cs typeface="Calibri"/>
              <a:sym typeface="Calibri"/>
              <a:hlinkClick r:id="rId3"/>
            </a:endParaRPr>
          </a:p>
          <a:p>
            <a:pPr marL="342900" marR="0" lvl="0" indent="-342900" algn="l" rtl="0">
              <a:spcBef>
                <a:spcPts val="640"/>
              </a:spcBef>
              <a:buClr>
                <a:schemeClr val="dk1"/>
              </a:buClr>
              <a:buFont typeface="Calibri"/>
              <a:buNone/>
            </a:pPr>
            <a:endParaRPr sz="3200" b="0" i="0" u="sng" strike="noStrike" cap="none" baseline="0">
              <a:solidFill>
                <a:schemeClr val="hlink"/>
              </a:solidFill>
              <a:latin typeface="Calibri"/>
              <a:ea typeface="Calibri"/>
              <a:cs typeface="Calibri"/>
              <a:sym typeface="Calibri"/>
              <a:hlinkClick r:id="rId3"/>
            </a:endParaRPr>
          </a:p>
          <a:p>
            <a:pPr marL="342900" marR="0" lvl="0" indent="-342900" algn="ctr" rtl="0">
              <a:spcBef>
                <a:spcPts val="640"/>
              </a:spcBef>
              <a:buClr>
                <a:schemeClr val="dk1"/>
              </a:buClr>
              <a:buSzPct val="25000"/>
              <a:buFont typeface="Calibri"/>
              <a:buNone/>
            </a:pPr>
            <a:r>
              <a:rPr lang="en-US" sz="3200" b="0" i="0" u="sng" strike="noStrike" cap="none" baseline="0">
                <a:solidFill>
                  <a:schemeClr val="hlink"/>
                </a:solidFill>
                <a:latin typeface="Calibri"/>
                <a:ea typeface="Calibri"/>
                <a:cs typeface="Calibri"/>
                <a:sym typeface="Calibri"/>
                <a:hlinkClick r:id="rId3"/>
              </a:rPr>
              <a:t>http://vimeo.com/51933492</a:t>
            </a:r>
          </a:p>
        </p:txBody>
      </p:sp>
      <p:pic>
        <p:nvPicPr>
          <p:cNvPr id="121" name="Shape 121"/>
          <p:cNvPicPr preferRelativeResize="0"/>
          <p:nvPr/>
        </p:nvPicPr>
        <p:blipFill rotWithShape="1">
          <a:blip r:embed="rId4">
            <a:alphaModFix/>
          </a:blip>
          <a:srcRect/>
          <a:stretch/>
        </p:blipFill>
        <p:spPr>
          <a:xfrm>
            <a:off x="1295400" y="1981200"/>
            <a:ext cx="3809999" cy="533399"/>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Purpose of the CCSS</a:t>
            </a:r>
          </a:p>
        </p:txBody>
      </p:sp>
      <p:sp>
        <p:nvSpPr>
          <p:cNvPr id="128" name="Shape 128"/>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To ensure students are prepared for today’s entry-level careers, freshman-level college courses, and workforce training programs. </a:t>
            </a:r>
          </a:p>
          <a:p>
            <a:pPr marL="342900" marR="0" lvl="0" indent="-342900" algn="l" rtl="0">
              <a:spcBef>
                <a:spcPts val="64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To focus on developing the </a:t>
            </a:r>
            <a:r>
              <a:rPr lang="en-US" sz="3200" b="0" i="0" u="none" strike="noStrike" cap="none" baseline="0">
                <a:solidFill>
                  <a:srgbClr val="00B050"/>
                </a:solidFill>
                <a:latin typeface="Calibri"/>
                <a:ea typeface="Calibri"/>
                <a:cs typeface="Calibri"/>
                <a:sym typeface="Calibri"/>
              </a:rPr>
              <a:t>critical-thinking</a:t>
            </a:r>
            <a:r>
              <a:rPr lang="en-US" sz="3200" b="0" i="0" u="none" strike="noStrike" cap="none" baseline="0">
                <a:solidFill>
                  <a:schemeClr val="dk1"/>
                </a:solidFill>
                <a:latin typeface="Calibri"/>
                <a:ea typeface="Calibri"/>
                <a:cs typeface="Calibri"/>
                <a:sym typeface="Calibri"/>
              </a:rPr>
              <a:t>, </a:t>
            </a:r>
            <a:r>
              <a:rPr lang="en-US" sz="3200" b="0" i="0" u="none" strike="noStrike" cap="none" baseline="0">
                <a:solidFill>
                  <a:srgbClr val="00B050"/>
                </a:solidFill>
                <a:latin typeface="Calibri"/>
                <a:ea typeface="Calibri"/>
                <a:cs typeface="Calibri"/>
                <a:sym typeface="Calibri"/>
              </a:rPr>
              <a:t>problem-solving</a:t>
            </a:r>
            <a:r>
              <a:rPr lang="en-US" sz="3200" b="0" i="0" u="none" strike="noStrike" cap="none" baseline="0">
                <a:solidFill>
                  <a:schemeClr val="dk1"/>
                </a:solidFill>
                <a:latin typeface="Calibri"/>
                <a:ea typeface="Calibri"/>
                <a:cs typeface="Calibri"/>
                <a:sym typeface="Calibri"/>
              </a:rPr>
              <a:t>, and </a:t>
            </a:r>
            <a:r>
              <a:rPr lang="en-US" sz="3200" b="0" i="0" u="none" strike="noStrike" cap="none" baseline="0">
                <a:solidFill>
                  <a:srgbClr val="00B050"/>
                </a:solidFill>
                <a:latin typeface="Calibri"/>
                <a:ea typeface="Calibri"/>
                <a:cs typeface="Calibri"/>
                <a:sym typeface="Calibri"/>
              </a:rPr>
              <a:t>analytical skills </a:t>
            </a:r>
            <a:r>
              <a:rPr lang="en-US" sz="3200" b="0" i="0" u="none" strike="noStrike" cap="none" baseline="0">
                <a:solidFill>
                  <a:schemeClr val="dk1"/>
                </a:solidFill>
                <a:latin typeface="Calibri"/>
                <a:ea typeface="Calibri"/>
                <a:cs typeface="Calibri"/>
                <a:sym typeface="Calibri"/>
              </a:rPr>
              <a:t>students will need to be successful.</a:t>
            </a:r>
          </a:p>
          <a:p>
            <a:pPr marL="342900" marR="0" lvl="0" indent="-342900" algn="ctr" rtl="0">
              <a:spcBef>
                <a:spcPts val="280"/>
              </a:spcBef>
              <a:buClr>
                <a:schemeClr val="dk1"/>
              </a:buClr>
              <a:buSzPct val="25000"/>
              <a:buFont typeface="Calibri"/>
              <a:buNone/>
            </a:pPr>
            <a:r>
              <a:rPr lang="en-US" sz="1400" b="0" i="0" u="none" strike="noStrike" cap="none" baseline="0">
                <a:solidFill>
                  <a:schemeClr val="dk1"/>
                </a:solidFill>
                <a:latin typeface="Calibri"/>
                <a:ea typeface="Calibri"/>
                <a:cs typeface="Calibri"/>
                <a:sym typeface="Calibri"/>
              </a:rPr>
              <a:t>(Taken from http://www.corestandards.org)</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0" b="0" i="0" u="none" strike="noStrike" cap="none" baseline="0">
                <a:solidFill>
                  <a:schemeClr val="dk1"/>
                </a:solidFill>
                <a:latin typeface="Calibri"/>
                <a:ea typeface="Calibri"/>
                <a:cs typeface="Calibri"/>
                <a:sym typeface="Calibri"/>
              </a:rPr>
              <a:t>In the CCSS, we all have something in common</a:t>
            </a:r>
          </a:p>
        </p:txBody>
      </p:sp>
      <p:sp>
        <p:nvSpPr>
          <p:cNvPr id="134" name="Shape 134"/>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ctr" rtl="0">
              <a:lnSpc>
                <a:spcPct val="80000"/>
              </a:lnSpc>
              <a:spcBef>
                <a:spcPts val="0"/>
              </a:spcBef>
              <a:buClr>
                <a:schemeClr val="dk1"/>
              </a:buClr>
              <a:buSzPct val="25000"/>
              <a:buFont typeface="Calibri"/>
              <a:buNone/>
            </a:pPr>
            <a:r>
              <a:rPr lang="en-US" sz="7300" b="1" i="0" u="none" strike="noStrike" cap="none" baseline="0">
                <a:solidFill>
                  <a:schemeClr val="dk1"/>
                </a:solidFill>
                <a:latin typeface="Calibri"/>
                <a:ea typeface="Calibri"/>
                <a:cs typeface="Calibri"/>
                <a:sym typeface="Calibri"/>
              </a:rPr>
              <a:t>R1/R10</a:t>
            </a:r>
          </a:p>
          <a:p>
            <a:pPr marL="342900" marR="0" lvl="0" indent="-342900" algn="l" rtl="0">
              <a:lnSpc>
                <a:spcPct val="80000"/>
              </a:lnSpc>
              <a:spcBef>
                <a:spcPts val="544"/>
              </a:spcBef>
              <a:buClr>
                <a:schemeClr val="dk1"/>
              </a:buClr>
              <a:buFont typeface="Calibri"/>
              <a:buNone/>
            </a:pPr>
            <a:endParaRPr sz="2700" b="1" i="0" u="none" strike="noStrike" cap="none" baseline="0">
              <a:solidFill>
                <a:srgbClr val="FF0000"/>
              </a:solidFill>
              <a:latin typeface="Calibri"/>
              <a:ea typeface="Calibri"/>
              <a:cs typeface="Calibri"/>
              <a:sym typeface="Calibri"/>
            </a:endParaRPr>
          </a:p>
          <a:p>
            <a:pPr marL="342900" marR="0" lvl="0" indent="-342900" algn="l" rtl="0">
              <a:lnSpc>
                <a:spcPct val="80000"/>
              </a:lnSpc>
              <a:spcBef>
                <a:spcPts val="544"/>
              </a:spcBef>
              <a:buClr>
                <a:schemeClr val="dk1"/>
              </a:buClr>
              <a:buFont typeface="Calibri"/>
              <a:buNone/>
            </a:pPr>
            <a:endParaRPr sz="2700" b="1" i="0" u="none" strike="noStrike" cap="none" baseline="0">
              <a:solidFill>
                <a:srgbClr val="FF0000"/>
              </a:solidFill>
              <a:latin typeface="Calibri"/>
              <a:ea typeface="Calibri"/>
              <a:cs typeface="Calibri"/>
              <a:sym typeface="Calibri"/>
            </a:endParaRPr>
          </a:p>
          <a:p>
            <a:pPr marL="342900" marR="0" lvl="0" indent="-342900" algn="l" rtl="0">
              <a:lnSpc>
                <a:spcPct val="80000"/>
              </a:lnSpc>
              <a:spcBef>
                <a:spcPts val="544"/>
              </a:spcBef>
              <a:buClr>
                <a:schemeClr val="dk1"/>
              </a:buClr>
              <a:buFont typeface="Calibri"/>
              <a:buNone/>
            </a:pPr>
            <a:endParaRPr sz="2700" b="1" i="0" u="none" strike="noStrike" cap="none" baseline="0">
              <a:solidFill>
                <a:srgbClr val="FF0000"/>
              </a:solidFill>
              <a:latin typeface="Calibri"/>
              <a:ea typeface="Calibri"/>
              <a:cs typeface="Calibri"/>
              <a:sym typeface="Calibri"/>
            </a:endParaRPr>
          </a:p>
          <a:p>
            <a:pPr marL="342900" marR="0" lvl="0" indent="-342900" algn="l" rtl="0">
              <a:lnSpc>
                <a:spcPct val="80000"/>
              </a:lnSpc>
              <a:spcBef>
                <a:spcPts val="544"/>
              </a:spcBef>
              <a:buClr>
                <a:schemeClr val="dk1"/>
              </a:buClr>
              <a:buFont typeface="Calibri"/>
              <a:buNone/>
            </a:pPr>
            <a:endParaRPr sz="2700" b="1" i="0" u="none" strike="noStrike" cap="none" baseline="0">
              <a:solidFill>
                <a:srgbClr val="FF0000"/>
              </a:solidFill>
              <a:latin typeface="Calibri"/>
              <a:ea typeface="Calibri"/>
              <a:cs typeface="Calibri"/>
              <a:sym typeface="Calibri"/>
            </a:endParaRPr>
          </a:p>
          <a:p>
            <a:pPr marL="342900" marR="0" lvl="0" indent="-342900" algn="l" rtl="0">
              <a:lnSpc>
                <a:spcPct val="80000"/>
              </a:lnSpc>
              <a:spcBef>
                <a:spcPts val="544"/>
              </a:spcBef>
              <a:buClr>
                <a:schemeClr val="dk1"/>
              </a:buClr>
              <a:buFont typeface="Calibri"/>
              <a:buNone/>
            </a:pPr>
            <a:endParaRPr sz="2700" b="1" i="0" u="none" strike="noStrike" cap="none" baseline="0">
              <a:solidFill>
                <a:srgbClr val="FF0000"/>
              </a:solidFill>
              <a:latin typeface="Calibri"/>
              <a:ea typeface="Calibri"/>
              <a:cs typeface="Calibri"/>
              <a:sym typeface="Calibri"/>
            </a:endParaRPr>
          </a:p>
          <a:p>
            <a:pPr marL="342900" marR="0" lvl="0" indent="-342900" algn="l" rtl="0">
              <a:lnSpc>
                <a:spcPct val="80000"/>
              </a:lnSpc>
              <a:spcBef>
                <a:spcPts val="544"/>
              </a:spcBef>
              <a:buClr>
                <a:schemeClr val="dk1"/>
              </a:buClr>
              <a:buFont typeface="Calibri"/>
              <a:buNone/>
            </a:pPr>
            <a:endParaRPr sz="2700" b="1" i="0" u="none" strike="noStrike" cap="none" baseline="0">
              <a:solidFill>
                <a:srgbClr val="FF0000"/>
              </a:solidFill>
              <a:latin typeface="Calibri"/>
              <a:ea typeface="Calibri"/>
              <a:cs typeface="Calibri"/>
              <a:sym typeface="Calibri"/>
            </a:endParaRPr>
          </a:p>
          <a:p>
            <a:pPr marL="342900" marR="0" lvl="0" indent="-342900" algn="l" rtl="0">
              <a:lnSpc>
                <a:spcPct val="80000"/>
              </a:lnSpc>
              <a:spcBef>
                <a:spcPts val="544"/>
              </a:spcBef>
              <a:buClr>
                <a:schemeClr val="dk1"/>
              </a:buClr>
              <a:buFont typeface="Calibri"/>
              <a:buNone/>
            </a:pPr>
            <a:endParaRPr sz="2700" b="1" i="0" u="none" strike="noStrike" cap="none" baseline="0">
              <a:solidFill>
                <a:srgbClr val="FF0000"/>
              </a:solidFill>
              <a:latin typeface="Calibri"/>
              <a:ea typeface="Calibri"/>
              <a:cs typeface="Calibri"/>
              <a:sym typeface="Calibri"/>
            </a:endParaRPr>
          </a:p>
          <a:p>
            <a:pPr marL="342900" marR="0" lvl="0" indent="-342900" algn="ctr" rtl="0">
              <a:lnSpc>
                <a:spcPct val="80000"/>
              </a:lnSpc>
              <a:spcBef>
                <a:spcPts val="750"/>
              </a:spcBef>
              <a:buClr>
                <a:srgbClr val="FF0000"/>
              </a:buClr>
              <a:buSzPct val="25000"/>
              <a:buFont typeface="Calibri"/>
              <a:buNone/>
            </a:pPr>
            <a:r>
              <a:rPr lang="en-US" sz="3750" b="1" i="0" u="none" strike="noStrike" cap="none" baseline="0">
                <a:solidFill>
                  <a:srgbClr val="FF0000"/>
                </a:solidFill>
                <a:latin typeface="Calibri"/>
                <a:ea typeface="Calibri"/>
                <a:cs typeface="Calibri"/>
                <a:sym typeface="Calibri"/>
              </a:rPr>
              <a:t>Power Standards</a:t>
            </a:r>
          </a:p>
          <a:p>
            <a:pPr marL="342900" marR="0" lvl="0" indent="-170180" algn="l" rtl="0">
              <a:lnSpc>
                <a:spcPct val="80000"/>
              </a:lnSpc>
              <a:spcBef>
                <a:spcPts val="544"/>
              </a:spcBef>
              <a:buClr>
                <a:schemeClr val="dk1"/>
              </a:buClr>
              <a:buFont typeface="Calibri"/>
              <a:buNone/>
            </a:pPr>
            <a:endParaRPr sz="2700" b="0" i="0" u="none" strike="noStrike" cap="none" baseline="0">
              <a:solidFill>
                <a:schemeClr val="dk1"/>
              </a:solidFill>
              <a:latin typeface="Calibri"/>
              <a:ea typeface="Calibri"/>
              <a:cs typeface="Calibri"/>
              <a:sym typeface="Calibri"/>
            </a:endParaRPr>
          </a:p>
        </p:txBody>
      </p:sp>
      <p:pic>
        <p:nvPicPr>
          <p:cNvPr id="135" name="Shape 135"/>
          <p:cNvPicPr preferRelativeResize="0"/>
          <p:nvPr/>
        </p:nvPicPr>
        <p:blipFill rotWithShape="1">
          <a:blip r:embed="rId3">
            <a:alphaModFix/>
          </a:blip>
          <a:srcRect/>
          <a:stretch/>
        </p:blipFill>
        <p:spPr>
          <a:xfrm>
            <a:off x="2514600" y="2514600"/>
            <a:ext cx="3886200" cy="2610427"/>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R1: Read closely</a:t>
            </a:r>
          </a:p>
        </p:txBody>
      </p:sp>
      <p:pic>
        <p:nvPicPr>
          <p:cNvPr id="141" name="Shape 141"/>
          <p:cNvPicPr preferRelativeResize="0">
            <a:picLocks noGrp="1"/>
          </p:cNvPicPr>
          <p:nvPr>
            <p:ph type="body" idx="1"/>
          </p:nvPr>
        </p:nvPicPr>
        <p:blipFill rotWithShape="1">
          <a:blip r:embed="rId3">
            <a:alphaModFix/>
          </a:blip>
          <a:srcRect/>
          <a:stretch/>
        </p:blipFill>
        <p:spPr>
          <a:xfrm>
            <a:off x="2823332" y="1600200"/>
            <a:ext cx="3497334" cy="4525963"/>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B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B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1030</Words>
  <Application>Microsoft Office PowerPoint</Application>
  <PresentationFormat>On-screen Show (4:3)</PresentationFormat>
  <Paragraphs>136</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         </vt:lpstr>
      <vt:lpstr>Objectives</vt:lpstr>
      <vt:lpstr>Agenda</vt:lpstr>
      <vt:lpstr>Push for the CCSS</vt:lpstr>
      <vt:lpstr>Push for the CCSS</vt:lpstr>
      <vt:lpstr>Video: CCSS</vt:lpstr>
      <vt:lpstr>Purpose of the CCSS</vt:lpstr>
      <vt:lpstr>In the CCSS, we all have something in common</vt:lpstr>
      <vt:lpstr>R1: Read closely</vt:lpstr>
      <vt:lpstr>R10: Text Complexity </vt:lpstr>
      <vt:lpstr>Six Shifts Video </vt:lpstr>
      <vt:lpstr>Six Pedagogical Shifts</vt:lpstr>
      <vt:lpstr>Six pedagogical shifts</vt:lpstr>
      <vt:lpstr>Questions to consider</vt:lpstr>
      <vt:lpstr>Circle the words that stand out in the shift…</vt:lpstr>
      <vt:lpstr>Circle the words that stand out in the shift…</vt:lpstr>
      <vt:lpstr>Literacy in the Disciplines</vt:lpstr>
      <vt:lpstr>So reading like a mathematician, looks like….</vt:lpstr>
      <vt:lpstr>Reading Like a scientist may look like…</vt:lpstr>
      <vt:lpstr>Reading like an art teacher may look like</vt:lpstr>
      <vt:lpstr>What are our take aways?</vt:lpstr>
      <vt:lpstr>CCSS Wordle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Johnson, Annissa N.</dc:creator>
  <cp:lastModifiedBy>Johnson, Annissa N.</cp:lastModifiedBy>
  <cp:revision>2</cp:revision>
  <dcterms:modified xsi:type="dcterms:W3CDTF">2014-09-09T11:27:19Z</dcterms:modified>
</cp:coreProperties>
</file>