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47"/>
  </p:notesMasterIdLst>
  <p:handoutMasterIdLst>
    <p:handoutMasterId r:id="rId48"/>
  </p:handoutMasterIdLst>
  <p:sldIdLst>
    <p:sldId id="257" r:id="rId5"/>
    <p:sldId id="506" r:id="rId6"/>
    <p:sldId id="502" r:id="rId7"/>
    <p:sldId id="488" r:id="rId8"/>
    <p:sldId id="490" r:id="rId9"/>
    <p:sldId id="492" r:id="rId10"/>
    <p:sldId id="493" r:id="rId11"/>
    <p:sldId id="494" r:id="rId12"/>
    <p:sldId id="508" r:id="rId13"/>
    <p:sldId id="507" r:id="rId14"/>
    <p:sldId id="530" r:id="rId15"/>
    <p:sldId id="531" r:id="rId16"/>
    <p:sldId id="532" r:id="rId17"/>
    <p:sldId id="533" r:id="rId18"/>
    <p:sldId id="534" r:id="rId19"/>
    <p:sldId id="535" r:id="rId20"/>
    <p:sldId id="536" r:id="rId21"/>
    <p:sldId id="541" r:id="rId22"/>
    <p:sldId id="542" r:id="rId23"/>
    <p:sldId id="543" r:id="rId24"/>
    <p:sldId id="547" r:id="rId25"/>
    <p:sldId id="548" r:id="rId26"/>
    <p:sldId id="549" r:id="rId27"/>
    <p:sldId id="550" r:id="rId28"/>
    <p:sldId id="562" r:id="rId29"/>
    <p:sldId id="563" r:id="rId30"/>
    <p:sldId id="566" r:id="rId31"/>
    <p:sldId id="567" r:id="rId32"/>
    <p:sldId id="568" r:id="rId33"/>
    <p:sldId id="569" r:id="rId34"/>
    <p:sldId id="570" r:id="rId35"/>
    <p:sldId id="571" r:id="rId36"/>
    <p:sldId id="572" r:id="rId37"/>
    <p:sldId id="579" r:id="rId38"/>
    <p:sldId id="580" r:id="rId39"/>
    <p:sldId id="581" r:id="rId40"/>
    <p:sldId id="582" r:id="rId41"/>
    <p:sldId id="583" r:id="rId42"/>
    <p:sldId id="584" r:id="rId43"/>
    <p:sldId id="585" r:id="rId44"/>
    <p:sldId id="586" r:id="rId45"/>
    <p:sldId id="653" r:id="rId4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FF6"/>
    <a:srgbClr val="8AFEB6"/>
    <a:srgbClr val="0FFF0F"/>
    <a:srgbClr val="AFC124"/>
    <a:srgbClr val="0D4376"/>
    <a:srgbClr val="A2BC36"/>
    <a:srgbClr val="6185AB"/>
    <a:srgbClr val="7F1353"/>
    <a:srgbClr val="B4C12C"/>
    <a:srgbClr val="5800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152" autoAdjust="0"/>
    <p:restoredTop sz="67409" autoAdjust="0"/>
  </p:normalViewPr>
  <p:slideViewPr>
    <p:cSldViewPr>
      <p:cViewPr varScale="1">
        <p:scale>
          <a:sx n="72" d="100"/>
          <a:sy n="72" d="100"/>
        </p:scale>
        <p:origin x="-8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606"/>
    </p:cViewPr>
  </p:sorterViewPr>
  <p:notesViewPr>
    <p:cSldViewPr>
      <p:cViewPr varScale="1">
        <p:scale>
          <a:sx n="56" d="100"/>
          <a:sy n="56" d="100"/>
        </p:scale>
        <p:origin x="-1782" y="-84"/>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2"/>
            <a:ext cx="3037840" cy="465221"/>
          </a:xfrm>
          <a:prstGeom prst="rect">
            <a:avLst/>
          </a:prstGeom>
          <a:noFill/>
          <a:ln w="9525">
            <a:noFill/>
            <a:miter lim="800000"/>
            <a:headEnd/>
            <a:tailEnd/>
          </a:ln>
          <a:effectLst/>
        </p:spPr>
        <p:txBody>
          <a:bodyPr vert="horz" wrap="square" lIns="92843" tIns="46423" rIns="92843" bIns="46423" numCol="1" anchor="t" anchorCtr="0" compatLnSpc="1">
            <a:prstTxWarp prst="textNoShape">
              <a:avLst/>
            </a:prstTxWarp>
          </a:bodyPr>
          <a:lstStyle>
            <a:lvl1pPr>
              <a:defRPr sz="1200">
                <a:latin typeface="Arial" charset="0"/>
              </a:defRPr>
            </a:lvl1pPr>
          </a:lstStyle>
          <a:p>
            <a:pPr>
              <a:defRPr/>
            </a:pPr>
            <a:r>
              <a:rPr lang="en-US" dirty="0" err="1" smtClean="0"/>
              <a:t>Accomodation</a:t>
            </a:r>
            <a:r>
              <a:rPr lang="en-US" dirty="0" smtClean="0"/>
              <a:t> PowerPoint</a:t>
            </a:r>
            <a:endParaRPr lang="en-US" dirty="0"/>
          </a:p>
        </p:txBody>
      </p:sp>
      <p:sp>
        <p:nvSpPr>
          <p:cNvPr id="24579" name="Rectangle 3"/>
          <p:cNvSpPr>
            <a:spLocks noGrp="1" noChangeArrowheads="1"/>
          </p:cNvSpPr>
          <p:nvPr>
            <p:ph type="dt" sz="quarter" idx="1"/>
          </p:nvPr>
        </p:nvSpPr>
        <p:spPr bwMode="auto">
          <a:xfrm>
            <a:off x="3970939" y="2"/>
            <a:ext cx="3037840" cy="465221"/>
          </a:xfrm>
          <a:prstGeom prst="rect">
            <a:avLst/>
          </a:prstGeom>
          <a:noFill/>
          <a:ln w="9525">
            <a:noFill/>
            <a:miter lim="800000"/>
            <a:headEnd/>
            <a:tailEnd/>
          </a:ln>
          <a:effectLst/>
        </p:spPr>
        <p:txBody>
          <a:bodyPr vert="horz" wrap="square" lIns="92843" tIns="46423" rIns="92843" bIns="46423" numCol="1" anchor="t" anchorCtr="0" compatLnSpc="1">
            <a:prstTxWarp prst="textNoShape">
              <a:avLst/>
            </a:prstTxWarp>
          </a:bodyPr>
          <a:lstStyle>
            <a:lvl1pPr algn="r">
              <a:defRPr sz="1200">
                <a:latin typeface="Arial" charset="0"/>
              </a:defRPr>
            </a:lvl1pPr>
          </a:lstStyle>
          <a:p>
            <a:pPr>
              <a:defRPr/>
            </a:pPr>
            <a:fld id="{E6739E46-3782-4177-971C-2E4D2BCAE006}" type="datetime1">
              <a:rPr lang="en-US" smtClean="0"/>
              <a:pPr>
                <a:defRPr/>
              </a:pPr>
              <a:t>9/9/2014</a:t>
            </a:fld>
            <a:endParaRPr lang="en-US" dirty="0"/>
          </a:p>
        </p:txBody>
      </p:sp>
      <p:sp>
        <p:nvSpPr>
          <p:cNvPr id="24580" name="Rectangle 4"/>
          <p:cNvSpPr>
            <a:spLocks noGrp="1" noChangeArrowheads="1"/>
          </p:cNvSpPr>
          <p:nvPr>
            <p:ph type="ftr" sz="quarter" idx="2"/>
          </p:nvPr>
        </p:nvSpPr>
        <p:spPr bwMode="auto">
          <a:xfrm>
            <a:off x="0" y="8829576"/>
            <a:ext cx="3037840" cy="465221"/>
          </a:xfrm>
          <a:prstGeom prst="rect">
            <a:avLst/>
          </a:prstGeom>
          <a:noFill/>
          <a:ln w="9525">
            <a:noFill/>
            <a:miter lim="800000"/>
            <a:headEnd/>
            <a:tailEnd/>
          </a:ln>
          <a:effectLst/>
        </p:spPr>
        <p:txBody>
          <a:bodyPr vert="horz" wrap="square" lIns="92843" tIns="46423" rIns="92843" bIns="46423" numCol="1" anchor="b" anchorCtr="0" compatLnSpc="1">
            <a:prstTxWarp prst="textNoShape">
              <a:avLst/>
            </a:prstTxWarp>
          </a:bodyPr>
          <a:lstStyle>
            <a:lvl1pPr>
              <a:defRPr sz="1200">
                <a:latin typeface="Arial" charset="0"/>
              </a:defRPr>
            </a:lvl1pPr>
          </a:lstStyle>
          <a:p>
            <a:pPr>
              <a:defRPr/>
            </a:pPr>
            <a:endParaRPr lang="en-US" dirty="0"/>
          </a:p>
        </p:txBody>
      </p:sp>
      <p:sp>
        <p:nvSpPr>
          <p:cNvPr id="24581" name="Rectangle 5"/>
          <p:cNvSpPr>
            <a:spLocks noGrp="1" noChangeArrowheads="1"/>
          </p:cNvSpPr>
          <p:nvPr>
            <p:ph type="sldNum" sz="quarter" idx="3"/>
          </p:nvPr>
        </p:nvSpPr>
        <p:spPr bwMode="auto">
          <a:xfrm>
            <a:off x="3970939" y="8829576"/>
            <a:ext cx="3037840" cy="465221"/>
          </a:xfrm>
          <a:prstGeom prst="rect">
            <a:avLst/>
          </a:prstGeom>
          <a:noFill/>
          <a:ln w="9525">
            <a:noFill/>
            <a:miter lim="800000"/>
            <a:headEnd/>
            <a:tailEnd/>
          </a:ln>
          <a:effectLst/>
        </p:spPr>
        <p:txBody>
          <a:bodyPr vert="horz" wrap="square" lIns="92843" tIns="46423" rIns="92843" bIns="46423" numCol="1" anchor="b" anchorCtr="0" compatLnSpc="1">
            <a:prstTxWarp prst="textNoShape">
              <a:avLst/>
            </a:prstTxWarp>
          </a:bodyPr>
          <a:lstStyle>
            <a:lvl1pPr algn="r">
              <a:defRPr sz="1200">
                <a:latin typeface="Arial" charset="0"/>
              </a:defRPr>
            </a:lvl1pPr>
          </a:lstStyle>
          <a:p>
            <a:pPr>
              <a:defRPr/>
            </a:pPr>
            <a:fld id="{66CB51BF-A436-4975-B5E1-EE5994027BEA}" type="slidenum">
              <a:rPr lang="en-US"/>
              <a:pPr>
                <a:defRPr/>
              </a:pPr>
              <a:t>‹#›</a:t>
            </a:fld>
            <a:endParaRPr lang="en-US" dirty="0"/>
          </a:p>
        </p:txBody>
      </p:sp>
    </p:spTree>
    <p:extLst>
      <p:ext uri="{BB962C8B-B14F-4D97-AF65-F5344CB8AC3E}">
        <p14:creationId xmlns:p14="http://schemas.microsoft.com/office/powerpoint/2010/main" val="141262711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2"/>
            <a:ext cx="3037840" cy="465221"/>
          </a:xfrm>
          <a:prstGeom prst="rect">
            <a:avLst/>
          </a:prstGeom>
          <a:noFill/>
          <a:ln w="9525">
            <a:noFill/>
            <a:miter lim="800000"/>
            <a:headEnd/>
            <a:tailEnd/>
          </a:ln>
        </p:spPr>
        <p:txBody>
          <a:bodyPr vert="horz" wrap="square" lIns="92843" tIns="46423" rIns="92843" bIns="46423" numCol="1" anchor="t" anchorCtr="0" compatLnSpc="1">
            <a:prstTxWarp prst="textNoShape">
              <a:avLst/>
            </a:prstTxWarp>
          </a:bodyPr>
          <a:lstStyle>
            <a:lvl1pPr>
              <a:defRPr sz="12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2561" y="2"/>
            <a:ext cx="3037840" cy="465221"/>
          </a:xfrm>
          <a:prstGeom prst="rect">
            <a:avLst/>
          </a:prstGeom>
          <a:noFill/>
          <a:ln w="9525">
            <a:noFill/>
            <a:miter lim="800000"/>
            <a:headEnd/>
            <a:tailEnd/>
          </a:ln>
        </p:spPr>
        <p:txBody>
          <a:bodyPr vert="horz" wrap="square" lIns="92843" tIns="46423" rIns="92843" bIns="46423" numCol="1" anchor="t" anchorCtr="0" compatLnSpc="1">
            <a:prstTxWarp prst="textNoShape">
              <a:avLst/>
            </a:prstTxWarp>
          </a:bodyPr>
          <a:lstStyle>
            <a:lvl1pPr algn="r">
              <a:defRPr sz="1200">
                <a:latin typeface="Arial" charset="0"/>
              </a:defRPr>
            </a:lvl1pPr>
          </a:lstStyle>
          <a:p>
            <a:pPr>
              <a:defRPr/>
            </a:pPr>
            <a:fld id="{F789A862-5D94-4862-8877-34491997C534}" type="datetime1">
              <a:rPr lang="en-US" smtClean="0"/>
              <a:pPr>
                <a:defRPr/>
              </a:pPr>
              <a:t>9/9/2014</a:t>
            </a:fld>
            <a:endParaRPr lang="en-US" dirty="0"/>
          </a:p>
        </p:txBody>
      </p:sp>
      <p:sp>
        <p:nvSpPr>
          <p:cNvPr id="100356"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4721" y="4416392"/>
            <a:ext cx="5140960" cy="4182176"/>
          </a:xfrm>
          <a:prstGeom prst="rect">
            <a:avLst/>
          </a:prstGeom>
          <a:noFill/>
          <a:ln w="9525">
            <a:noFill/>
            <a:miter lim="800000"/>
            <a:headEnd/>
            <a:tailEnd/>
          </a:ln>
        </p:spPr>
        <p:txBody>
          <a:bodyPr vert="horz" wrap="square" lIns="92843" tIns="46423" rIns="92843" bIns="464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180"/>
            <a:ext cx="3037840" cy="465221"/>
          </a:xfrm>
          <a:prstGeom prst="rect">
            <a:avLst/>
          </a:prstGeom>
          <a:noFill/>
          <a:ln w="9525">
            <a:noFill/>
            <a:miter lim="800000"/>
            <a:headEnd/>
            <a:tailEnd/>
          </a:ln>
        </p:spPr>
        <p:txBody>
          <a:bodyPr vert="horz" wrap="square" lIns="92843" tIns="46423" rIns="92843" bIns="46423" numCol="1" anchor="b" anchorCtr="0" compatLnSpc="1">
            <a:prstTxWarp prst="textNoShape">
              <a:avLst/>
            </a:prstTxWarp>
          </a:bodyPr>
          <a:lstStyle>
            <a:lvl1pPr>
              <a:defRPr sz="12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2561" y="8831180"/>
            <a:ext cx="3037840" cy="465221"/>
          </a:xfrm>
          <a:prstGeom prst="rect">
            <a:avLst/>
          </a:prstGeom>
          <a:noFill/>
          <a:ln w="9525">
            <a:noFill/>
            <a:miter lim="800000"/>
            <a:headEnd/>
            <a:tailEnd/>
          </a:ln>
        </p:spPr>
        <p:txBody>
          <a:bodyPr vert="horz" wrap="square" lIns="92843" tIns="46423" rIns="92843" bIns="46423" numCol="1" anchor="b" anchorCtr="0" compatLnSpc="1">
            <a:prstTxWarp prst="textNoShape">
              <a:avLst/>
            </a:prstTxWarp>
          </a:bodyPr>
          <a:lstStyle>
            <a:lvl1pPr algn="r">
              <a:defRPr sz="1200">
                <a:latin typeface="Arial" charset="0"/>
              </a:defRPr>
            </a:lvl1pPr>
          </a:lstStyle>
          <a:p>
            <a:pPr>
              <a:defRPr/>
            </a:pPr>
            <a:fld id="{FA455CD4-DE29-455B-9483-5C03A4F65B57}" type="slidenum">
              <a:rPr lang="en-US"/>
              <a:pPr>
                <a:defRPr/>
              </a:pPr>
              <a:t>‹#›</a:t>
            </a:fld>
            <a:endParaRPr lang="en-US" dirty="0"/>
          </a:p>
        </p:txBody>
      </p:sp>
    </p:spTree>
    <p:extLst>
      <p:ext uri="{BB962C8B-B14F-4D97-AF65-F5344CB8AC3E}">
        <p14:creationId xmlns:p14="http://schemas.microsoft.com/office/powerpoint/2010/main" val="118866689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r>
              <a:rPr lang="en-US" dirty="0" smtClean="0"/>
              <a:t>All information from</a:t>
            </a:r>
            <a:r>
              <a:rPr lang="en-US" baseline="0" dirty="0" smtClean="0"/>
              <a:t> this presentation, including handouts, is available on SharePoint</a:t>
            </a:r>
          </a:p>
          <a:p>
            <a:r>
              <a:rPr lang="en-US" dirty="0" smtClean="0"/>
              <a:t>http://teams.cms.k12.nc.us/enterprise/StateFederalTesting</a:t>
            </a:r>
          </a:p>
          <a:p>
            <a:r>
              <a:rPr lang="en-US" dirty="0" smtClean="0"/>
              <a:t>Shared</a:t>
            </a:r>
            <a:r>
              <a:rPr lang="en-US" baseline="0" dirty="0" smtClean="0"/>
              <a:t> Documents – State Testing Information – Training Information and Orientation</a:t>
            </a:r>
            <a:endParaRPr lang="en-US" dirty="0" smtClean="0"/>
          </a:p>
        </p:txBody>
      </p:sp>
      <p:sp>
        <p:nvSpPr>
          <p:cNvPr id="101380" name="Slide Number Placeholder 3"/>
          <p:cNvSpPr>
            <a:spLocks noGrp="1"/>
          </p:cNvSpPr>
          <p:nvPr>
            <p:ph type="sldNum" sz="quarter" idx="5"/>
          </p:nvPr>
        </p:nvSpPr>
        <p:spPr>
          <a:noFill/>
        </p:spPr>
        <p:txBody>
          <a:bodyPr/>
          <a:lstStyle/>
          <a:p>
            <a:fld id="{D377E4F9-6F4B-4AB7-9C3D-35D87EF99D13}" type="slidenum">
              <a:rPr lang="en-US" smtClean="0"/>
              <a:pPr/>
              <a:t>1</a:t>
            </a:fld>
            <a:endParaRPr lang="en-US" dirty="0" smtClean="0"/>
          </a:p>
        </p:txBody>
      </p:sp>
      <p:sp>
        <p:nvSpPr>
          <p:cNvPr id="5" name="Date Placeholder 4"/>
          <p:cNvSpPr>
            <a:spLocks noGrp="1"/>
          </p:cNvSpPr>
          <p:nvPr>
            <p:ph type="dt" idx="10"/>
          </p:nvPr>
        </p:nvSpPr>
        <p:spPr/>
        <p:txBody>
          <a:bodyPr/>
          <a:lstStyle/>
          <a:p>
            <a:pPr>
              <a:defRPr/>
            </a:pPr>
            <a:fld id="{6FE7EBCA-2553-4FD5-8456-5332E1CB29BD}" type="datetime1">
              <a:rPr lang="en-US" smtClean="0"/>
              <a:pPr>
                <a:defRPr/>
              </a:pPr>
              <a:t>9/9/2014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r>
              <a:rPr lang="en-US" dirty="0" err="1" smtClean="0"/>
              <a:t>EasyIEP</a:t>
            </a:r>
            <a:r>
              <a:rPr lang="en-US" baseline="0" dirty="0" smtClean="0"/>
              <a:t> and LEP Testing Accommodations website can pre-populate this information for you.  However, it is still your responsibility to ensure that the information printed matches that which is documented. </a:t>
            </a:r>
          </a:p>
          <a:p>
            <a:endParaRPr lang="en-US" baseline="0" dirty="0" smtClean="0"/>
          </a:p>
          <a:p>
            <a:r>
              <a:rPr lang="en-US" baseline="0" dirty="0" smtClean="0"/>
              <a:t>Accommodations documented in Section 504 Plans can not be pre-populated, thus extreme caution should be used to ensure the accommodations documented on the Review of Accommodations Used During Testing form matches that which is documented on the actual Plan itself. </a:t>
            </a:r>
          </a:p>
          <a:p>
            <a:endParaRPr lang="en-US" baseline="0" dirty="0" smtClean="0"/>
          </a:p>
          <a:p>
            <a:r>
              <a:rPr lang="en-US" baseline="0" dirty="0" smtClean="0"/>
              <a:t>Always double check that the accommodations documented on the Review of Accommodations Used During Testing form and the school’s accommodation group schedule match what is actually in the students’ actual plans (IEP, 504, IEP). </a:t>
            </a:r>
            <a:endParaRPr lang="en-US" dirty="0" smtClean="0"/>
          </a:p>
        </p:txBody>
      </p:sp>
      <p:sp>
        <p:nvSpPr>
          <p:cNvPr id="95236" name="Slide Number Placeholder 3"/>
          <p:cNvSpPr>
            <a:spLocks noGrp="1"/>
          </p:cNvSpPr>
          <p:nvPr>
            <p:ph type="sldNum" sz="quarter" idx="5"/>
          </p:nvPr>
        </p:nvSpPr>
        <p:spPr>
          <a:noFill/>
        </p:spPr>
        <p:txBody>
          <a:bodyPr/>
          <a:lstStyle/>
          <a:p>
            <a:fld id="{0B628A76-06EB-4DE4-9D3A-961155D57B57}" type="slidenum">
              <a:rPr lang="en-US" smtClean="0"/>
              <a:pPr/>
              <a:t>14</a:t>
            </a:fld>
            <a:endParaRPr lang="en-US" smtClean="0"/>
          </a:p>
        </p:txBody>
      </p:sp>
      <p:sp>
        <p:nvSpPr>
          <p:cNvPr id="5" name="Date Placeholder 4"/>
          <p:cNvSpPr>
            <a:spLocks noGrp="1"/>
          </p:cNvSpPr>
          <p:nvPr>
            <p:ph type="dt" idx="10"/>
          </p:nvPr>
        </p:nvSpPr>
        <p:spPr/>
        <p:txBody>
          <a:bodyPr/>
          <a:lstStyle/>
          <a:p>
            <a:pPr>
              <a:defRPr/>
            </a:pPr>
            <a:fld id="{3D4B27EE-6AC7-4DB1-8778-33B5F1AC02D9}" type="datetime1">
              <a:rPr lang="en-US" smtClean="0"/>
              <a:pPr>
                <a:defRPr/>
              </a:pPr>
              <a:t>9/9/2014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pPr>
              <a:buFontTx/>
              <a:buNone/>
            </a:pPr>
            <a:r>
              <a:rPr lang="en-US" sz="1200" kern="1200" baseline="0" dirty="0" smtClean="0">
                <a:solidFill>
                  <a:schemeClr val="tx1"/>
                </a:solidFill>
                <a:latin typeface="Arial" charset="0"/>
                <a:ea typeface="ヒラギノ角ゴ Pro W3" pitchFamily="1" charset="-128"/>
                <a:cs typeface="+mn-cs"/>
              </a:rPr>
              <a:t>Nineteen percent of testing accommodations were not used by students observed during 2011–12 monitoring visits. The provision of extra testing accommodations can put unnecessary burdens on a school because of the additional staff, testing locations, and time required. With the use of the </a:t>
            </a:r>
            <a:r>
              <a:rPr lang="en-US" sz="1200" i="1" kern="1200" baseline="0" dirty="0" smtClean="0">
                <a:solidFill>
                  <a:schemeClr val="tx1"/>
                </a:solidFill>
                <a:latin typeface="Arial" charset="0"/>
                <a:ea typeface="ヒラギノ角ゴ Pro W3" pitchFamily="1" charset="-128"/>
                <a:cs typeface="+mn-cs"/>
              </a:rPr>
              <a:t>Review of Accommodations Used During Testing forms, </a:t>
            </a:r>
            <a:r>
              <a:rPr lang="en-US" sz="1200" i="0" kern="1200" baseline="0" dirty="0" smtClean="0">
                <a:solidFill>
                  <a:schemeClr val="tx1"/>
                </a:solidFill>
                <a:latin typeface="Arial" charset="0"/>
                <a:ea typeface="ヒラギノ角ゴ Pro W3" pitchFamily="1" charset="-128"/>
                <a:cs typeface="+mn-cs"/>
              </a:rPr>
              <a:t>schools obtain data on whether and how students used their required and provided testing accommodations. When used, this information allows schools to fine-tune accommodations decisions and ensure only accommodations truly needed by students are recorded in their accommodations documentation. During meetings where accommodations decisions are made, the IEP/Section 504/LEP/transitory impairment teams should review the data and comments recorded on the Review of Accommodations Used During Testing forms completed during prior test administrations. </a:t>
            </a:r>
            <a:endParaRPr lang="en-US" i="0" dirty="0" smtClean="0"/>
          </a:p>
        </p:txBody>
      </p:sp>
      <p:sp>
        <p:nvSpPr>
          <p:cNvPr id="96260" name="Slide Number Placeholder 3"/>
          <p:cNvSpPr>
            <a:spLocks noGrp="1"/>
          </p:cNvSpPr>
          <p:nvPr>
            <p:ph type="sldNum" sz="quarter" idx="5"/>
          </p:nvPr>
        </p:nvSpPr>
        <p:spPr>
          <a:noFill/>
        </p:spPr>
        <p:txBody>
          <a:bodyPr/>
          <a:lstStyle/>
          <a:p>
            <a:fld id="{421DD6F4-285E-4E8B-8B39-4C83AA66CC71}" type="slidenum">
              <a:rPr lang="en-US" smtClean="0"/>
              <a:pPr/>
              <a:t>16</a:t>
            </a:fld>
            <a:endParaRPr lang="en-US" smtClean="0"/>
          </a:p>
        </p:txBody>
      </p:sp>
      <p:sp>
        <p:nvSpPr>
          <p:cNvPr id="5" name="Date Placeholder 4"/>
          <p:cNvSpPr>
            <a:spLocks noGrp="1"/>
          </p:cNvSpPr>
          <p:nvPr>
            <p:ph type="dt" idx="10"/>
          </p:nvPr>
        </p:nvSpPr>
        <p:spPr/>
        <p:txBody>
          <a:bodyPr/>
          <a:lstStyle/>
          <a:p>
            <a:pPr>
              <a:defRPr/>
            </a:pPr>
            <a:fld id="{9FAA740C-C87F-458F-8D62-23FB0ED2C2B3}" type="datetime1">
              <a:rPr lang="en-US" smtClean="0"/>
              <a:pPr>
                <a:defRPr/>
              </a:pPr>
              <a:t>9/9/2014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-Student was ill: 75% did not return to the test</a:t>
            </a:r>
            <a:r>
              <a:rPr lang="en-US" baseline="0" dirty="0" smtClean="0"/>
              <a:t> (</a:t>
            </a:r>
            <a:r>
              <a:rPr lang="en-US" dirty="0" smtClean="0"/>
              <a:t>All</a:t>
            </a:r>
            <a:r>
              <a:rPr lang="en-US" baseline="0" dirty="0" smtClean="0"/>
              <a:t> students may return to the test if they are well enough to do so as long as they have been monitored at all times, have not had an opportunity to discuss the test, and an excessive amount of time has not occurred between test sessions)</a:t>
            </a:r>
            <a:endParaRPr lang="en-US" dirty="0" smtClean="0"/>
          </a:p>
          <a:p>
            <a:r>
              <a:rPr lang="en-US" dirty="0" smtClean="0"/>
              <a:t>-Accommodations errors: 80% did not provide accommodation (most were MIB and read-aloud)</a:t>
            </a:r>
          </a:p>
          <a:p>
            <a:r>
              <a:rPr lang="en-US" dirty="0" smtClean="0"/>
              <a:t>-TA/ proctor</a:t>
            </a:r>
            <a:r>
              <a:rPr lang="en-US" baseline="0" dirty="0" smtClean="0"/>
              <a:t> did not follow directions: 30% serious violations, 20% TA or proctor left session, 20% not actively monitoring, 10% timing errors</a:t>
            </a:r>
          </a:p>
          <a:p>
            <a:r>
              <a:rPr lang="en-US" baseline="0" dirty="0" smtClean="0"/>
              <a:t>-Disruptive student (All students may return to testing, at the Principal’s discretion a student may be removed to a one-on-one test session.  This requires that another test administrator, proctor, and class site are available to continue the test session.)</a:t>
            </a:r>
          </a:p>
          <a:p>
            <a:r>
              <a:rPr lang="en-US" baseline="0" dirty="0" smtClean="0"/>
              <a:t>-Gave wrong test (Wrong grade level, form #, answer sheet, or student not required to take the test)</a:t>
            </a:r>
          </a:p>
          <a:p>
            <a:r>
              <a:rPr lang="en-US" baseline="0" dirty="0" smtClean="0"/>
              <a:t>-Cell phone (Student, proctor, or test administrator)</a:t>
            </a:r>
          </a:p>
          <a:p>
            <a:r>
              <a:rPr lang="en-US" baseline="0" dirty="0" smtClean="0"/>
              <a:t>-Preventable external distraction ((Bell rang, class phone rang, external noise (lawn work, students), intercom announcement, knock on door/ visitors to classroom.)   Non-preventable external distractions (fire alarm, lock down, power outage))</a:t>
            </a:r>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18</a:t>
            </a:fld>
            <a:endParaRPr lang="en-US" dirty="0"/>
          </a:p>
        </p:txBody>
      </p:sp>
      <p:sp>
        <p:nvSpPr>
          <p:cNvPr id="5" name="Date Placeholder 4"/>
          <p:cNvSpPr>
            <a:spLocks noGrp="1"/>
          </p:cNvSpPr>
          <p:nvPr>
            <p:ph type="dt" idx="11"/>
          </p:nvPr>
        </p:nvSpPr>
        <p:spPr/>
        <p:txBody>
          <a:bodyPr/>
          <a:lstStyle/>
          <a:p>
            <a:pPr>
              <a:defRPr/>
            </a:pPr>
            <a:fld id="{FC85442B-18DC-40C7-A335-E0CD59119CF2}" type="datetime1">
              <a:rPr lang="en-US" smtClean="0"/>
              <a:pPr>
                <a:defRPr/>
              </a:pPr>
              <a:t>9/9/2014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19</a:t>
            </a:fld>
            <a:endParaRPr lang="en-US" dirty="0"/>
          </a:p>
        </p:txBody>
      </p:sp>
      <p:sp>
        <p:nvSpPr>
          <p:cNvPr id="5" name="Date Placeholder 4"/>
          <p:cNvSpPr>
            <a:spLocks noGrp="1"/>
          </p:cNvSpPr>
          <p:nvPr>
            <p:ph type="dt" idx="11"/>
          </p:nvPr>
        </p:nvSpPr>
        <p:spPr/>
        <p:txBody>
          <a:bodyPr/>
          <a:lstStyle/>
          <a:p>
            <a:pPr>
              <a:defRPr/>
            </a:pPr>
            <a:fld id="{445E4BB8-0C64-4367-97C0-5DBA4F6D8C52}" type="datetime1">
              <a:rPr lang="en-US" smtClean="0"/>
              <a:pPr>
                <a:defRPr/>
              </a:pPr>
              <a:t>9/9/2014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22</a:t>
            </a:fld>
            <a:endParaRPr lang="en-US" dirty="0"/>
          </a:p>
        </p:txBody>
      </p:sp>
      <p:sp>
        <p:nvSpPr>
          <p:cNvPr id="5" name="Date Placeholder 4"/>
          <p:cNvSpPr>
            <a:spLocks noGrp="1"/>
          </p:cNvSpPr>
          <p:nvPr>
            <p:ph type="dt" idx="11"/>
          </p:nvPr>
        </p:nvSpPr>
        <p:spPr/>
        <p:txBody>
          <a:bodyPr/>
          <a:lstStyle/>
          <a:p>
            <a:pPr>
              <a:defRPr/>
            </a:pPr>
            <a:fld id="{D0023981-D958-4CB8-8171-27BEAB0E79CA}" type="datetime1">
              <a:rPr lang="en-US" smtClean="0"/>
              <a:pPr>
                <a:defRPr/>
              </a:pPr>
              <a:t>9/9/2014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D3.15</a:t>
            </a:r>
          </a:p>
          <a:p>
            <a:r>
              <a:rPr lang="en-US" dirty="0" smtClean="0"/>
              <a:t>National Center for Educational Outcomes:</a:t>
            </a:r>
            <a:r>
              <a:rPr lang="en-US" baseline="0" dirty="0" smtClean="0"/>
              <a:t> “if a student does not know how or is not attentive enough to mark answers appropriately on a separate answer sheet, this accommodation should be provided; however, it may be that the student should be taught how to appropriately use the standard bubble sheet format for later testing purposes.” </a:t>
            </a:r>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25</a:t>
            </a:fld>
            <a:endParaRPr lang="en-US"/>
          </a:p>
        </p:txBody>
      </p:sp>
      <p:sp>
        <p:nvSpPr>
          <p:cNvPr id="5" name="Date Placeholder 4"/>
          <p:cNvSpPr>
            <a:spLocks noGrp="1"/>
          </p:cNvSpPr>
          <p:nvPr>
            <p:ph type="dt" idx="11"/>
          </p:nvPr>
        </p:nvSpPr>
        <p:spPr/>
        <p:txBody>
          <a:bodyPr/>
          <a:lstStyle/>
          <a:p>
            <a:pPr>
              <a:defRPr/>
            </a:pPr>
            <a:fld id="{0C703C7D-80CC-4FDB-99AB-5FCA35397621}" type="datetime1">
              <a:rPr lang="en-US" smtClean="0"/>
              <a:pPr>
                <a:defRPr/>
              </a:pPr>
              <a:t>9/9/2014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Transcription:</a:t>
            </a:r>
            <a:r>
              <a:rPr lang="en-US" baseline="0" dirty="0" smtClean="0"/>
              <a:t> </a:t>
            </a:r>
          </a:p>
          <a:p>
            <a:pPr lvl="1"/>
            <a:r>
              <a:rPr lang="en-US" dirty="0" smtClean="0"/>
              <a:t>One individual to transcribe</a:t>
            </a:r>
          </a:p>
          <a:p>
            <a:pPr lvl="1"/>
            <a:r>
              <a:rPr lang="en-US" dirty="0" smtClean="0"/>
              <a:t>One individual to verify transcription</a:t>
            </a:r>
          </a:p>
          <a:p>
            <a:pPr lvl="1"/>
            <a:r>
              <a:rPr lang="en-US" dirty="0" smtClean="0"/>
              <a:t>One individual to observe process</a:t>
            </a:r>
          </a:p>
          <a:p>
            <a:pPr lvl="1"/>
            <a:r>
              <a:rPr lang="en-US" dirty="0" smtClean="0"/>
              <a:t>All 3 individuals must sign cover of test book.</a:t>
            </a:r>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26</a:t>
            </a:fld>
            <a:endParaRPr lang="en-US" dirty="0"/>
          </a:p>
        </p:txBody>
      </p:sp>
      <p:sp>
        <p:nvSpPr>
          <p:cNvPr id="5" name="Date Placeholder 4"/>
          <p:cNvSpPr>
            <a:spLocks noGrp="1"/>
          </p:cNvSpPr>
          <p:nvPr>
            <p:ph type="dt" idx="11"/>
          </p:nvPr>
        </p:nvSpPr>
        <p:spPr/>
        <p:txBody>
          <a:bodyPr/>
          <a:lstStyle/>
          <a:p>
            <a:pPr>
              <a:defRPr/>
            </a:pPr>
            <a:fld id="{6DA87E77-E9B8-4586-BBC7-18E012FD65D2}" type="datetime1">
              <a:rPr lang="en-US" smtClean="0"/>
              <a:pPr>
                <a:defRPr/>
              </a:pPr>
              <a:t>9/9/2014</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27</a:t>
            </a:fld>
            <a:endParaRPr lang="en-US" dirty="0"/>
          </a:p>
        </p:txBody>
      </p:sp>
      <p:sp>
        <p:nvSpPr>
          <p:cNvPr id="5" name="Date Placeholder 4"/>
          <p:cNvSpPr>
            <a:spLocks noGrp="1"/>
          </p:cNvSpPr>
          <p:nvPr>
            <p:ph type="dt" idx="11"/>
          </p:nvPr>
        </p:nvSpPr>
        <p:spPr/>
        <p:txBody>
          <a:bodyPr/>
          <a:lstStyle/>
          <a:p>
            <a:pPr>
              <a:defRPr/>
            </a:pPr>
            <a:fld id="{F7D4B7FA-E24B-4DDA-8EC0-2E1C4564C97A}" type="datetime1">
              <a:rPr lang="en-US" smtClean="0"/>
              <a:pPr>
                <a:defRPr/>
              </a:pPr>
              <a:t>9/9/2014</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D3.23</a:t>
            </a:r>
          </a:p>
          <a:p>
            <a:r>
              <a:rPr lang="en-US" dirty="0" smtClean="0"/>
              <a:t>Available for Biology</a:t>
            </a:r>
            <a:r>
              <a:rPr lang="en-US" baseline="0" dirty="0" smtClean="0"/>
              <a:t> &amp; Algebra I online EOC assessments.  Read aloud on the English I assessment would invalidate the results. </a:t>
            </a:r>
          </a:p>
          <a:p>
            <a:r>
              <a:rPr lang="en-US" baseline="0" dirty="0" smtClean="0"/>
              <a:t>Allows the student to control the accommodation by clicking on a speaker button beside the desired block of text. </a:t>
            </a:r>
          </a:p>
          <a:p>
            <a:r>
              <a:rPr lang="en-US" baseline="0" dirty="0" smtClean="0"/>
              <a:t>If student uses headphones, they do not need to also have Separate Setting one-on-one documented.  </a:t>
            </a:r>
          </a:p>
          <a:p>
            <a:r>
              <a:rPr lang="en-US" baseline="0" dirty="0" smtClean="0"/>
              <a:t>Increases stress on the bandwidth and network connectivity at the school and LEA level.  Caution must be used when considering this option and making final decisions on the number of students testing and when those students will test within the window.  See the state’s technical requirements for more information.  </a:t>
            </a:r>
          </a:p>
          <a:p>
            <a:r>
              <a:rPr lang="en-US" baseline="0" dirty="0" smtClean="0"/>
              <a:t>This will not be an option unless this is entered via the SIQs prior to testing. </a:t>
            </a:r>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32</a:t>
            </a:fld>
            <a:endParaRPr lang="en-US" dirty="0"/>
          </a:p>
        </p:txBody>
      </p:sp>
      <p:sp>
        <p:nvSpPr>
          <p:cNvPr id="5" name="Date Placeholder 4"/>
          <p:cNvSpPr>
            <a:spLocks noGrp="1"/>
          </p:cNvSpPr>
          <p:nvPr>
            <p:ph type="dt" idx="11"/>
          </p:nvPr>
        </p:nvSpPr>
        <p:spPr/>
        <p:txBody>
          <a:bodyPr/>
          <a:lstStyle/>
          <a:p>
            <a:pPr>
              <a:defRPr/>
            </a:pPr>
            <a:fld id="{04584803-F692-472F-AD84-435534F2D821}" type="datetime1">
              <a:rPr lang="en-US" smtClean="0"/>
              <a:pPr>
                <a:defRPr/>
              </a:pPr>
              <a:t>9/9/2014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a:t>
            </a:r>
            <a:r>
              <a:rPr lang="en-US" baseline="0" dirty="0" smtClean="0"/>
              <a:t> audio files for graphics, graphs, or tables within a test item, or application content, menus, embedded tools (e.g. Reset, Flag), error messages, warming/reminder messages, or section summaries.  If a student requires any of these components to be read aloud, </a:t>
            </a:r>
            <a:r>
              <a:rPr lang="en-US" i="1" baseline="0" dirty="0" smtClean="0"/>
              <a:t>Test Administrator Reads Test Aloud </a:t>
            </a:r>
            <a:r>
              <a:rPr lang="en-US" baseline="0" dirty="0" smtClean="0"/>
              <a:t>by student request should also be documented.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Talk about documentation requirement paper/pencil vs. online.  Specifically must state “If online ….”  “If paper/pencil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33</a:t>
            </a:fld>
            <a:endParaRPr lang="en-US" dirty="0"/>
          </a:p>
        </p:txBody>
      </p:sp>
      <p:sp>
        <p:nvSpPr>
          <p:cNvPr id="5" name="Date Placeholder 4"/>
          <p:cNvSpPr>
            <a:spLocks noGrp="1"/>
          </p:cNvSpPr>
          <p:nvPr>
            <p:ph type="dt" idx="11"/>
          </p:nvPr>
        </p:nvSpPr>
        <p:spPr/>
        <p:txBody>
          <a:bodyPr/>
          <a:lstStyle/>
          <a:p>
            <a:pPr>
              <a:defRPr/>
            </a:pPr>
            <a:fld id="{A40B80C1-4703-46FB-B4BF-6189AC759932}" type="datetime1">
              <a:rPr lang="en-US" smtClean="0"/>
              <a:pPr>
                <a:defRPr/>
              </a:pPr>
              <a:t>9/9/2014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a:t>
            </a:fld>
            <a:endParaRPr lang="en-US" dirty="0"/>
          </a:p>
        </p:txBody>
      </p:sp>
      <p:sp>
        <p:nvSpPr>
          <p:cNvPr id="5" name="Date Placeholder 4"/>
          <p:cNvSpPr>
            <a:spLocks noGrp="1"/>
          </p:cNvSpPr>
          <p:nvPr>
            <p:ph type="dt" idx="11"/>
          </p:nvPr>
        </p:nvSpPr>
        <p:spPr/>
        <p:txBody>
          <a:bodyPr/>
          <a:lstStyle/>
          <a:p>
            <a:pPr>
              <a:defRPr/>
            </a:pPr>
            <a:fld id="{1D62D1AF-6181-429E-A38C-3ED98E6A6343}" type="datetime1">
              <a:rPr lang="en-US" smtClean="0"/>
              <a:pPr>
                <a:defRPr/>
              </a:pPr>
              <a:t>9/9/2014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Allows</a:t>
            </a:r>
            <a:r>
              <a:rPr lang="en-US" baseline="0" dirty="0" smtClean="0"/>
              <a:t> the total test administration time to be divided into mini-sessions.</a:t>
            </a:r>
            <a:endParaRPr lang="en-US" dirty="0" smtClean="0"/>
          </a:p>
          <a:p>
            <a:r>
              <a:rPr lang="en-US" dirty="0" smtClean="0"/>
              <a:t>Must decide</a:t>
            </a:r>
            <a:r>
              <a:rPr lang="en-US" baseline="0" dirty="0" smtClean="0"/>
              <a:t> if:</a:t>
            </a:r>
            <a:endParaRPr lang="en-US" dirty="0" smtClean="0"/>
          </a:p>
          <a:p>
            <a:pPr marL="228566" indent="-228566">
              <a:buAutoNum type="arabicPeriod"/>
            </a:pPr>
            <a:r>
              <a:rPr lang="en-US" dirty="0" smtClean="0"/>
              <a:t>Student begins on regular administration date and continues</a:t>
            </a:r>
            <a:r>
              <a:rPr lang="en-US" baseline="0" dirty="0" smtClean="0"/>
              <a:t> on a make-up day or consecutive school day.  The manner in which the test will be administered must be documented. </a:t>
            </a:r>
          </a:p>
          <a:p>
            <a:pPr marL="228566" indent="-228566">
              <a:buAutoNum type="arabicPeriod"/>
            </a:pPr>
            <a:r>
              <a:rPr lang="en-US" baseline="0" dirty="0" smtClean="0"/>
              <a:t>Test for specified time period (15 </a:t>
            </a:r>
            <a:r>
              <a:rPr lang="en-US" baseline="0" dirty="0" err="1" smtClean="0"/>
              <a:t>mins</a:t>
            </a:r>
            <a:r>
              <a:rPr lang="en-US" baseline="0" dirty="0" smtClean="0"/>
              <a:t>) take break (8 </a:t>
            </a:r>
            <a:r>
              <a:rPr lang="en-US" baseline="0" dirty="0" err="1" smtClean="0"/>
              <a:t>mins</a:t>
            </a:r>
            <a:r>
              <a:rPr lang="en-US" baseline="0" dirty="0" smtClean="0"/>
              <a:t>), and then test again, etc. </a:t>
            </a:r>
          </a:p>
          <a:p>
            <a:pPr marL="228566" indent="-228566">
              <a:buAutoNum type="arabicPeriod"/>
            </a:pPr>
            <a:r>
              <a:rPr lang="en-US" baseline="0" dirty="0" smtClean="0"/>
              <a:t>Test for a specified number of test items</a:t>
            </a:r>
          </a:p>
          <a:p>
            <a:pPr marL="228566" indent="-228566">
              <a:buAutoNum type="arabicPeriod"/>
            </a:pPr>
            <a:r>
              <a:rPr lang="en-US" baseline="0" dirty="0" smtClean="0"/>
              <a:t>Testing in a separate room so as not to disturb other students (must be documented if breaks are at different intervals than general assessment)</a:t>
            </a:r>
          </a:p>
          <a:p>
            <a:pPr marL="228566" indent="-228566">
              <a:buNone/>
            </a:pPr>
            <a:r>
              <a:rPr lang="en-US" baseline="0" dirty="0" smtClean="0"/>
              <a:t>Talk about importance of standard break times.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34</a:t>
            </a:fld>
            <a:endParaRPr lang="en-US" dirty="0"/>
          </a:p>
        </p:txBody>
      </p:sp>
      <p:sp>
        <p:nvSpPr>
          <p:cNvPr id="5" name="Date Placeholder 4"/>
          <p:cNvSpPr>
            <a:spLocks noGrp="1"/>
          </p:cNvSpPr>
          <p:nvPr>
            <p:ph type="dt" idx="11"/>
          </p:nvPr>
        </p:nvSpPr>
        <p:spPr/>
        <p:txBody>
          <a:bodyPr/>
          <a:lstStyle/>
          <a:p>
            <a:pPr>
              <a:defRPr/>
            </a:pPr>
            <a:fld id="{9007C515-3115-424D-B225-8E58EC8056CA}" type="datetime1">
              <a:rPr lang="en-US" smtClean="0"/>
              <a:pPr>
                <a:defRPr/>
              </a:pPr>
              <a:t>9/9/2014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CAUTION:</a:t>
            </a:r>
            <a:r>
              <a:rPr lang="en-US" b="1" baseline="0" dirty="0" smtClean="0"/>
              <a:t>  </a:t>
            </a:r>
            <a:r>
              <a:rPr lang="en-US" baseline="0" dirty="0" smtClean="0"/>
              <a:t>A student who must take a test over several days may experience a decline in motivation.  Student absenteeism also may become a factor if several days of testing are scheduled. </a:t>
            </a:r>
          </a:p>
          <a:p>
            <a:endParaRPr lang="en-US" baseline="0" dirty="0" smtClean="0"/>
          </a:p>
          <a:p>
            <a:r>
              <a:rPr lang="en-US" baseline="0" dirty="0" smtClean="0"/>
              <a:t>TSWD recommends scheduling Math first as most students with this accommodation have it documented for the Reading EOG.  </a:t>
            </a:r>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35</a:t>
            </a:fld>
            <a:endParaRPr lang="en-US" dirty="0"/>
          </a:p>
        </p:txBody>
      </p:sp>
      <p:sp>
        <p:nvSpPr>
          <p:cNvPr id="5" name="Date Placeholder 4"/>
          <p:cNvSpPr>
            <a:spLocks noGrp="1"/>
          </p:cNvSpPr>
          <p:nvPr>
            <p:ph type="dt" idx="11"/>
          </p:nvPr>
        </p:nvSpPr>
        <p:spPr/>
        <p:txBody>
          <a:bodyPr/>
          <a:lstStyle/>
          <a:p>
            <a:pPr>
              <a:defRPr/>
            </a:pPr>
            <a:fld id="{169D13AF-5BB1-4F68-BAEC-4CA9D8CC0796}" type="datetime1">
              <a:rPr lang="en-US" smtClean="0"/>
              <a:pPr>
                <a:defRPr/>
              </a:pPr>
              <a:t>9/9/2014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a:t>
            </a:r>
            <a:r>
              <a:rPr lang="en-US" baseline="0" dirty="0" smtClean="0"/>
              <a:t> breaking and pages are paper-clipped, student must complete all questions regarding reading selection before leaving testing session.  </a:t>
            </a:r>
            <a:endParaRPr lang="en-US" dirty="0" smtClean="0"/>
          </a:p>
          <a:p>
            <a:endParaRPr lang="en-US" dirty="0" smtClean="0"/>
          </a:p>
          <a:p>
            <a:r>
              <a:rPr lang="en-US" dirty="0" smtClean="0"/>
              <a:t>Online Test Administrations:</a:t>
            </a:r>
            <a:r>
              <a:rPr lang="en-US" baseline="0" dirty="0" smtClean="0"/>
              <a:t> during all breaks the PAUSE button must be clicked and the student has 60 minutes to continue the assessment.  For breaks longer than 60 minutes, the test administrator will need to log back into NCTEST and launch the saved test (all previously submitted answers will be saved).</a:t>
            </a:r>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36</a:t>
            </a:fld>
            <a:endParaRPr lang="en-US" dirty="0"/>
          </a:p>
        </p:txBody>
      </p:sp>
      <p:sp>
        <p:nvSpPr>
          <p:cNvPr id="5" name="Date Placeholder 4"/>
          <p:cNvSpPr>
            <a:spLocks noGrp="1"/>
          </p:cNvSpPr>
          <p:nvPr>
            <p:ph type="dt" idx="11"/>
          </p:nvPr>
        </p:nvSpPr>
        <p:spPr/>
        <p:txBody>
          <a:bodyPr/>
          <a:lstStyle/>
          <a:p>
            <a:pPr>
              <a:defRPr/>
            </a:pPr>
            <a:fld id="{A0AB348D-65D5-46F6-A3C1-BBD23AEC72A2}" type="datetime1">
              <a:rPr lang="en-US" smtClean="0"/>
              <a:pPr>
                <a:defRPr/>
              </a:pPr>
              <a:t>9/9/2014</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spcBef>
                <a:spcPts val="0"/>
              </a:spcBef>
            </a:pPr>
            <a:r>
              <a:rPr lang="en-US" b="0" i="0" dirty="0" smtClean="0"/>
              <a:t>The</a:t>
            </a:r>
            <a:r>
              <a:rPr lang="en-US" b="0" i="0" baseline="0" dirty="0" smtClean="0"/>
              <a:t> amount of additional time should be specified based on the max testing time allowed (TSWD, D4.09). </a:t>
            </a:r>
          </a:p>
          <a:p>
            <a:pPr marL="0" lvl="1">
              <a:spcBef>
                <a:spcPts val="0"/>
              </a:spcBef>
            </a:pPr>
            <a:endParaRPr lang="en-US" b="0" i="0" baseline="0" dirty="0" smtClean="0"/>
          </a:p>
          <a:p>
            <a:pPr marL="0" lvl="1">
              <a:spcBef>
                <a:spcPts val="0"/>
              </a:spcBef>
            </a:pPr>
            <a:r>
              <a:rPr lang="en-US" b="0" i="0" baseline="0" dirty="0" smtClean="0"/>
              <a:t>Publication by the Council for Exceptional Children.</a:t>
            </a:r>
          </a:p>
          <a:p>
            <a:pPr marL="0" lvl="1">
              <a:spcBef>
                <a:spcPts val="0"/>
              </a:spcBef>
            </a:pPr>
            <a:r>
              <a:rPr lang="en-US" b="1" i="0" baseline="0" dirty="0" smtClean="0"/>
              <a:t>CAUTION:  </a:t>
            </a:r>
            <a:r>
              <a:rPr lang="en-US" b="0" i="0" baseline="0" dirty="0" smtClean="0"/>
              <a:t>“When a student has too much time to finish an assessment, he or she may engage in nonproductive guessing or change answers when they should not be changed.”</a:t>
            </a:r>
            <a:endParaRPr lang="en-US" b="0" i="0" dirty="0" smtClean="0"/>
          </a:p>
          <a:p>
            <a:pPr marL="0" lvl="1">
              <a:spcBef>
                <a:spcPts val="0"/>
              </a:spcBef>
            </a:pPr>
            <a:endParaRPr lang="en-US" b="1" i="1" dirty="0" smtClean="0"/>
          </a:p>
          <a:p>
            <a:pPr marL="0" lvl="1">
              <a:spcBef>
                <a:spcPts val="0"/>
              </a:spcBef>
            </a:pPr>
            <a:r>
              <a:rPr lang="en-US" b="1" i="1" dirty="0" smtClean="0"/>
              <a:t>-NCEXTEND2</a:t>
            </a:r>
            <a:r>
              <a:rPr lang="en-US" dirty="0" smtClean="0"/>
              <a:t> has an estimated testing time, but </a:t>
            </a:r>
            <a:r>
              <a:rPr lang="en-US" u="sng" dirty="0" smtClean="0"/>
              <a:t>no</a:t>
            </a:r>
            <a:r>
              <a:rPr lang="en-US" dirty="0" smtClean="0"/>
              <a:t> maximum time (thus, does not need this accommodation</a:t>
            </a:r>
            <a:r>
              <a:rPr lang="en-US" baseline="0" dirty="0" smtClean="0"/>
              <a:t> documented)</a:t>
            </a:r>
            <a:endParaRPr lang="en-US" dirty="0" smtClean="0"/>
          </a:p>
          <a:p>
            <a:pPr marL="0" lvl="1">
              <a:spcBef>
                <a:spcPts val="0"/>
              </a:spcBef>
            </a:pPr>
            <a:r>
              <a:rPr lang="en-US" b="1" i="1" dirty="0" smtClean="0"/>
              <a:t>-NCEXTEND1</a:t>
            </a:r>
            <a:r>
              <a:rPr lang="en-US" dirty="0" smtClean="0"/>
              <a:t> has </a:t>
            </a:r>
            <a:r>
              <a:rPr lang="en-US" u="sng" dirty="0" smtClean="0"/>
              <a:t>no</a:t>
            </a:r>
            <a:r>
              <a:rPr lang="en-US" dirty="0" smtClean="0"/>
              <a:t> maximum testing time</a:t>
            </a:r>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37</a:t>
            </a:fld>
            <a:endParaRPr lang="en-US" dirty="0"/>
          </a:p>
        </p:txBody>
      </p:sp>
      <p:sp>
        <p:nvSpPr>
          <p:cNvPr id="5" name="Date Placeholder 4"/>
          <p:cNvSpPr>
            <a:spLocks noGrp="1"/>
          </p:cNvSpPr>
          <p:nvPr>
            <p:ph type="dt" idx="11"/>
          </p:nvPr>
        </p:nvSpPr>
        <p:spPr/>
        <p:txBody>
          <a:bodyPr/>
          <a:lstStyle/>
          <a:p>
            <a:pPr>
              <a:defRPr/>
            </a:pPr>
            <a:fld id="{A5825239-2FDF-4A96-B29E-9B33E212C82E}" type="datetime1">
              <a:rPr lang="en-US" smtClean="0"/>
              <a:pPr>
                <a:defRPr/>
              </a:pPr>
              <a:t>9/9/2014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Overflow rooms</a:t>
            </a:r>
            <a:r>
              <a:rPr lang="en-US" dirty="0" smtClean="0">
                <a:sym typeface="Wingdings" pitchFamily="2" charset="2"/>
              </a:rPr>
              <a:t> must have grades and subjects separated.  No</a:t>
            </a:r>
            <a:r>
              <a:rPr lang="en-US" baseline="0" dirty="0" smtClean="0">
                <a:sym typeface="Wingdings" pitchFamily="2" charset="2"/>
              </a:rPr>
              <a:t> more than 15 minute wait time for students between the time of stopping testing and resuming.  Ensure majority of students have completed testing before moving extended time kids into overflow rooms so that those students are not continually disrupted as additional students are moved into the room. </a:t>
            </a:r>
            <a:endParaRPr lang="en-US" dirty="0" smtClean="0"/>
          </a:p>
          <a:p>
            <a:endParaRPr lang="en-US" dirty="0" smtClean="0"/>
          </a:p>
          <a:p>
            <a:r>
              <a:rPr lang="en-US" dirty="0" smtClean="0"/>
              <a:t>Include/talk</a:t>
            </a:r>
            <a:r>
              <a:rPr lang="en-US" baseline="0" dirty="0" smtClean="0"/>
              <a:t> about disruptive students </a:t>
            </a:r>
            <a:r>
              <a:rPr lang="en-US" baseline="0" dirty="0" smtClean="0">
                <a:sym typeface="Wingdings" pitchFamily="2" charset="2"/>
              </a:rPr>
              <a:t>  move to another location within the school.  Subjects and grade levels must remain separate. </a:t>
            </a:r>
          </a:p>
          <a:p>
            <a:endParaRPr lang="en-US" baseline="0" dirty="0" smtClean="0">
              <a:sym typeface="Wingdings" pitchFamily="2" charset="2"/>
            </a:endParaRPr>
          </a:p>
          <a:p>
            <a:r>
              <a:rPr lang="en-US" baseline="0" dirty="0" smtClean="0">
                <a:sym typeface="Wingdings" pitchFamily="2" charset="2"/>
              </a:rPr>
              <a:t>No Extended Time should be documented for NCEXTEND2 or NCEXTEND1.  </a:t>
            </a:r>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38</a:t>
            </a:fld>
            <a:endParaRPr lang="en-US" dirty="0"/>
          </a:p>
        </p:txBody>
      </p:sp>
      <p:sp>
        <p:nvSpPr>
          <p:cNvPr id="5" name="Date Placeholder 4"/>
          <p:cNvSpPr>
            <a:spLocks noGrp="1"/>
          </p:cNvSpPr>
          <p:nvPr>
            <p:ph type="dt" idx="11"/>
          </p:nvPr>
        </p:nvSpPr>
        <p:spPr/>
        <p:txBody>
          <a:bodyPr/>
          <a:lstStyle/>
          <a:p>
            <a:pPr>
              <a:defRPr/>
            </a:pPr>
            <a:fld id="{27B08DB0-97BC-4989-9FA8-99276F98EB1D}" type="datetime1">
              <a:rPr lang="en-US" smtClean="0"/>
              <a:pPr>
                <a:defRPr/>
              </a:pPr>
              <a:t>9/9/2014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CMS “Small Group” defined as 10-12</a:t>
            </a:r>
            <a:r>
              <a:rPr lang="en-US" baseline="0" dirty="0" smtClean="0"/>
              <a:t> students.  </a:t>
            </a:r>
          </a:p>
          <a:p>
            <a:endParaRPr lang="en-US" baseline="0" dirty="0" smtClean="0"/>
          </a:p>
          <a:p>
            <a:r>
              <a:rPr lang="en-US" baseline="0" dirty="0" smtClean="0"/>
              <a:t>It is inappropriate to provide certain accommodations to a small group unless all the students are receiving the same accommodations. </a:t>
            </a:r>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39</a:t>
            </a:fld>
            <a:endParaRPr lang="en-US" dirty="0"/>
          </a:p>
        </p:txBody>
      </p:sp>
      <p:sp>
        <p:nvSpPr>
          <p:cNvPr id="5" name="Date Placeholder 4"/>
          <p:cNvSpPr>
            <a:spLocks noGrp="1"/>
          </p:cNvSpPr>
          <p:nvPr>
            <p:ph type="dt" idx="11"/>
          </p:nvPr>
        </p:nvSpPr>
        <p:spPr/>
        <p:txBody>
          <a:bodyPr/>
          <a:lstStyle/>
          <a:p>
            <a:pPr>
              <a:defRPr/>
            </a:pPr>
            <a:fld id="{7DB26B83-EFFE-41BC-A218-6E162460BEC0}" type="datetime1">
              <a:rPr lang="en-US" smtClean="0"/>
              <a:pPr>
                <a:defRPr/>
              </a:pPr>
              <a:t>9/9/2014</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Speech</a:t>
            </a:r>
            <a:r>
              <a:rPr lang="en-US" baseline="0" dirty="0" smtClean="0"/>
              <a:t> recognition systems when the student dictate commands and responses to computer.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Talk word processors/screen readers without the use of headphones requires one-on-one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Students may record responses via audiotape.  Either the student or group of 3 may transcribe the answers onto the answer sheet.  Audiotape must be erased after confirming accurate transcription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40</a:t>
            </a:fld>
            <a:endParaRPr lang="en-US" dirty="0"/>
          </a:p>
        </p:txBody>
      </p:sp>
      <p:sp>
        <p:nvSpPr>
          <p:cNvPr id="5" name="Date Placeholder 4"/>
          <p:cNvSpPr>
            <a:spLocks noGrp="1"/>
          </p:cNvSpPr>
          <p:nvPr>
            <p:ph type="dt" idx="11"/>
          </p:nvPr>
        </p:nvSpPr>
        <p:spPr/>
        <p:txBody>
          <a:bodyPr/>
          <a:lstStyle/>
          <a:p>
            <a:pPr>
              <a:defRPr/>
            </a:pPr>
            <a:fld id="{A413D57E-760C-4C3B-8695-A5D71E3450E9}" type="datetime1">
              <a:rPr lang="en-US" smtClean="0"/>
              <a:pPr>
                <a:defRPr/>
              </a:pPr>
              <a:t>9/9/2014</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NCDPI has also provided us with the Virginia </a:t>
            </a:r>
            <a:r>
              <a:rPr lang="en-US" i="1" baseline="0" dirty="0" smtClean="0"/>
              <a:t>Guidelines for Administering Read Aloud Accommodation for Standards of Learning Assessments</a:t>
            </a:r>
            <a:r>
              <a:rPr lang="en-US" baseline="0" dirty="0" smtClean="0"/>
              <a:t>.  Within these guidelines, there are many more examples for how to read various types of mathematical and science problems. Please also utilize this resource in your school-level accommodations trainings.    </a:t>
            </a:r>
          </a:p>
          <a:p>
            <a:endParaRPr lang="en-US" baseline="0" dirty="0" smtClean="0"/>
          </a:p>
          <a:p>
            <a:r>
              <a:rPr lang="en-US" baseline="0" dirty="0" smtClean="0"/>
              <a:t>In the back of these guidelines, there is information on reading numerous symbols and abbreviations. It is important to remember to read the question and possible answer choices </a:t>
            </a:r>
            <a:r>
              <a:rPr lang="en-US" b="1" baseline="0" dirty="0" smtClean="0"/>
              <a:t>BEFORE</a:t>
            </a:r>
            <a:r>
              <a:rPr lang="en-US" baseline="0" dirty="0" smtClean="0"/>
              <a:t> reading any symbols or abbreviations aloud to ensure that the question will not be cued or clued for the student by having the material read aloud. </a:t>
            </a:r>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42</a:t>
            </a:fld>
            <a:endParaRPr lang="en-US" dirty="0"/>
          </a:p>
        </p:txBody>
      </p:sp>
      <p:sp>
        <p:nvSpPr>
          <p:cNvPr id="5" name="Date Placeholder 4"/>
          <p:cNvSpPr>
            <a:spLocks noGrp="1"/>
          </p:cNvSpPr>
          <p:nvPr>
            <p:ph type="dt" idx="11"/>
          </p:nvPr>
        </p:nvSpPr>
        <p:spPr/>
        <p:txBody>
          <a:bodyPr/>
          <a:lstStyle/>
          <a:p>
            <a:pPr>
              <a:defRPr/>
            </a:pPr>
            <a:fld id="{BB7BB451-1B53-45F4-AC77-828690E25910}" type="datetime1">
              <a:rPr lang="en-US" smtClean="0"/>
              <a:pPr>
                <a:defRPr/>
              </a:pPr>
              <a:t>9/9/2014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4</a:t>
            </a:fld>
            <a:endParaRPr lang="en-US" dirty="0"/>
          </a:p>
        </p:txBody>
      </p:sp>
      <p:sp>
        <p:nvSpPr>
          <p:cNvPr id="5" name="Date Placeholder 4"/>
          <p:cNvSpPr>
            <a:spLocks noGrp="1"/>
          </p:cNvSpPr>
          <p:nvPr>
            <p:ph type="dt" idx="11"/>
          </p:nvPr>
        </p:nvSpPr>
        <p:spPr/>
        <p:txBody>
          <a:bodyPr/>
          <a:lstStyle/>
          <a:p>
            <a:pPr>
              <a:defRPr/>
            </a:pPr>
            <a:fld id="{532C615A-F6E8-473C-9896-DD5EC3F22A7A}" type="datetime1">
              <a:rPr lang="en-US" smtClean="0"/>
              <a:pPr>
                <a:defRPr/>
              </a:pPr>
              <a:t>9/9/2014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5</a:t>
            </a:fld>
            <a:endParaRPr lang="en-US" dirty="0"/>
          </a:p>
        </p:txBody>
      </p:sp>
      <p:sp>
        <p:nvSpPr>
          <p:cNvPr id="5" name="Date Placeholder 4"/>
          <p:cNvSpPr>
            <a:spLocks noGrp="1"/>
          </p:cNvSpPr>
          <p:nvPr>
            <p:ph type="dt" idx="11"/>
          </p:nvPr>
        </p:nvSpPr>
        <p:spPr/>
        <p:txBody>
          <a:bodyPr/>
          <a:lstStyle/>
          <a:p>
            <a:pPr>
              <a:defRPr/>
            </a:pPr>
            <a:fld id="{CD896A8B-E8D2-4D4F-B240-6D17FAD119A9}" type="datetime1">
              <a:rPr lang="en-US" smtClean="0"/>
              <a:pPr>
                <a:defRPr/>
              </a:pPr>
              <a:t>9/9/2014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200" b="1" dirty="0" smtClean="0">
                <a:ea typeface="Geneva"/>
                <a:cs typeface="Geneva"/>
              </a:rPr>
              <a:t>Student must have a physical or mental</a:t>
            </a:r>
          </a:p>
          <a:p>
            <a:pPr>
              <a:buFontTx/>
              <a:buNone/>
            </a:pPr>
            <a:r>
              <a:rPr lang="en-US" sz="1200" b="1" dirty="0" smtClean="0">
                <a:ea typeface="Geneva"/>
                <a:cs typeface="Geneva"/>
              </a:rPr>
              <a:t>impairment that substantially limits a</a:t>
            </a:r>
          </a:p>
          <a:p>
            <a:pPr>
              <a:buFontTx/>
              <a:buNone/>
            </a:pPr>
            <a:r>
              <a:rPr lang="en-US" sz="1200" b="1" dirty="0" smtClean="0">
                <a:ea typeface="Geneva"/>
                <a:cs typeface="Geneva"/>
              </a:rPr>
              <a:t>major life activity*</a:t>
            </a:r>
          </a:p>
          <a:p>
            <a:pPr>
              <a:buFontTx/>
              <a:buNone/>
            </a:pPr>
            <a:endParaRPr lang="en-US" sz="1200" b="1" dirty="0" smtClean="0">
              <a:ea typeface="Geneva"/>
              <a:cs typeface="Geneva"/>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u="sng" dirty="0" smtClean="0"/>
              <a:t>Impairment: </a:t>
            </a:r>
            <a:r>
              <a:rPr lang="en-US" dirty="0" smtClean="0"/>
              <a:t>Broader impairment definition than EC disability guidelines</a:t>
            </a:r>
          </a:p>
          <a:p>
            <a:r>
              <a:rPr lang="en-US" sz="1200" kern="1200" dirty="0" smtClean="0">
                <a:solidFill>
                  <a:schemeClr val="tx1"/>
                </a:solidFill>
                <a:latin typeface="Arial" charset="0"/>
                <a:ea typeface="ヒラギノ角ゴ Pro W3" pitchFamily="1" charset="-128"/>
                <a:cs typeface="+mn-cs"/>
              </a:rPr>
              <a:t>(a) any physiological disorder or condition, cosmetic disfigurement, or anatomical loss affecting one or more of the following body systems: neurological, musculoskeletal, special sense organs, respiratory, speech organs, cardiovascular, reproductive, digestive, </a:t>
            </a:r>
            <a:r>
              <a:rPr lang="en-US" sz="1200" kern="1200" dirty="0" err="1" smtClean="0">
                <a:solidFill>
                  <a:schemeClr val="tx1"/>
                </a:solidFill>
                <a:latin typeface="Arial" charset="0"/>
                <a:ea typeface="ヒラギノ角ゴ Pro W3" pitchFamily="1" charset="-128"/>
                <a:cs typeface="+mn-cs"/>
              </a:rPr>
              <a:t>genito</a:t>
            </a:r>
            <a:r>
              <a:rPr lang="en-US" sz="1200" kern="1200" dirty="0" smtClean="0">
                <a:solidFill>
                  <a:schemeClr val="tx1"/>
                </a:solidFill>
                <a:latin typeface="Arial" charset="0"/>
                <a:ea typeface="ヒラギノ角ゴ Pro W3" pitchFamily="1" charset="-128"/>
                <a:cs typeface="+mn-cs"/>
              </a:rPr>
              <a:t>-urinary, </a:t>
            </a:r>
            <a:r>
              <a:rPr lang="en-US" sz="1200" kern="1200" dirty="0" err="1" smtClean="0">
                <a:solidFill>
                  <a:schemeClr val="tx1"/>
                </a:solidFill>
                <a:latin typeface="Arial" charset="0"/>
                <a:ea typeface="ヒラギノ角ゴ Pro W3" pitchFamily="1" charset="-128"/>
                <a:cs typeface="+mn-cs"/>
              </a:rPr>
              <a:t>hemic</a:t>
            </a:r>
            <a:r>
              <a:rPr lang="en-US" sz="1200" kern="1200" dirty="0" smtClean="0">
                <a:solidFill>
                  <a:schemeClr val="tx1"/>
                </a:solidFill>
                <a:latin typeface="Arial" charset="0"/>
                <a:ea typeface="ヒラギノ角ゴ Pro W3" pitchFamily="1" charset="-128"/>
                <a:cs typeface="+mn-cs"/>
              </a:rPr>
              <a:t> and lymphatic, skin, and endocrine; or (b) any mental or psychological disorder, such as mental retardation, organic brain syndrome, emotional or mental illness, and specific learning disabilities. </a:t>
            </a:r>
            <a:endParaRPr lang="en-US" dirty="0" smtClean="0"/>
          </a:p>
          <a:p>
            <a:endParaRPr lang="en-US" dirty="0" smtClean="0"/>
          </a:p>
          <a:p>
            <a:r>
              <a:rPr lang="en-US" u="sng" dirty="0" smtClean="0"/>
              <a:t>Major Life Activity: </a:t>
            </a:r>
            <a:r>
              <a:rPr lang="en-US" sz="1200" kern="1200" dirty="0" smtClean="0">
                <a:solidFill>
                  <a:schemeClr val="tx1"/>
                </a:solidFill>
                <a:latin typeface="Arial" charset="0"/>
                <a:ea typeface="ヒラギノ角ゴ Pro W3" pitchFamily="1" charset="-128"/>
                <a:cs typeface="+mn-cs"/>
              </a:rPr>
              <a:t>Major life activities include a wide variety of daily activities, such as the following: caring for oneself, performing</a:t>
            </a:r>
          </a:p>
          <a:p>
            <a:r>
              <a:rPr lang="en-US" sz="1200" kern="1200" dirty="0" smtClean="0">
                <a:solidFill>
                  <a:schemeClr val="tx1"/>
                </a:solidFill>
                <a:latin typeface="Arial" charset="0"/>
                <a:ea typeface="ヒラギノ角ゴ Pro W3" pitchFamily="1" charset="-128"/>
                <a:cs typeface="+mn-cs"/>
              </a:rPr>
              <a:t>manual tasks, walking, seeing, hearing, speaking, breathing, learning, working, sitting, stooping, reaching, eating, and</a:t>
            </a:r>
            <a:r>
              <a:rPr lang="en-US" sz="1200" kern="1200" baseline="0" dirty="0" smtClean="0">
                <a:solidFill>
                  <a:schemeClr val="tx1"/>
                </a:solidFill>
                <a:latin typeface="Arial" charset="0"/>
                <a:ea typeface="ヒラギノ角ゴ Pro W3" pitchFamily="1" charset="-128"/>
                <a:cs typeface="+mn-cs"/>
              </a:rPr>
              <a:t> </a:t>
            </a:r>
            <a:r>
              <a:rPr lang="en-US" sz="1200" kern="1200" dirty="0" smtClean="0">
                <a:solidFill>
                  <a:schemeClr val="tx1"/>
                </a:solidFill>
                <a:latin typeface="Arial" charset="0"/>
                <a:ea typeface="ヒラギノ角ゴ Pro W3" pitchFamily="1" charset="-128"/>
                <a:cs typeface="+mn-cs"/>
              </a:rPr>
              <a:t>interacting with others. </a:t>
            </a:r>
            <a:r>
              <a:rPr lang="en-US" sz="1200" u="sng" kern="1200" dirty="0" smtClean="0">
                <a:solidFill>
                  <a:schemeClr val="tx1"/>
                </a:solidFill>
                <a:latin typeface="Arial" charset="0"/>
                <a:ea typeface="ヒラギノ角ゴ Pro W3" pitchFamily="1" charset="-128"/>
                <a:cs typeface="+mn-cs"/>
              </a:rPr>
              <a:t>Basically, any function that is performed routinely by individuals is considered a major life activity.</a:t>
            </a:r>
            <a:endParaRPr lang="en-US" sz="1200" kern="1200" dirty="0" smtClean="0">
              <a:solidFill>
                <a:schemeClr val="tx1"/>
              </a:solidFill>
              <a:latin typeface="Arial" charset="0"/>
              <a:ea typeface="ヒラギノ角ゴ Pro W3" pitchFamily="1" charset="-128"/>
              <a:cs typeface="+mn-cs"/>
            </a:endParaRPr>
          </a:p>
          <a:p>
            <a:endParaRPr lang="en-US" dirty="0" smtClean="0"/>
          </a:p>
          <a:p>
            <a:r>
              <a:rPr lang="en-US" u="sng" dirty="0" smtClean="0"/>
              <a:t>Substantial Limitation: </a:t>
            </a:r>
            <a:r>
              <a:rPr lang="en-US" sz="1200" kern="1200" dirty="0" smtClean="0">
                <a:solidFill>
                  <a:schemeClr val="tx1"/>
                </a:solidFill>
                <a:latin typeface="Arial" charset="0"/>
                <a:ea typeface="ヒラギノ角ゴ Pro W3" pitchFamily="1" charset="-128"/>
                <a:cs typeface="+mn-cs"/>
              </a:rPr>
              <a:t>1. unable to perform a major life activity that most people can perform, or 2. has considerable difficulty to the condition, manner, or duration for which an individual can perform a particular major life activity as compared to</a:t>
            </a:r>
          </a:p>
          <a:p>
            <a:r>
              <a:rPr lang="en-US" sz="1200" kern="1200" dirty="0" smtClean="0">
                <a:solidFill>
                  <a:schemeClr val="tx1"/>
                </a:solidFill>
                <a:latin typeface="Arial" charset="0"/>
                <a:ea typeface="ヒラギノ角ゴ Pro W3" pitchFamily="1" charset="-128"/>
                <a:cs typeface="+mn-cs"/>
              </a:rPr>
              <a:t>the condition, manner, or duration for which most people can perform that same major life activity.  The </a:t>
            </a:r>
            <a:r>
              <a:rPr lang="en-US" sz="1200" b="1" kern="1200" dirty="0" smtClean="0">
                <a:solidFill>
                  <a:schemeClr val="tx1"/>
                </a:solidFill>
                <a:latin typeface="Arial" charset="0"/>
                <a:ea typeface="ヒラギノ角ゴ Pro W3" pitchFamily="1" charset="-128"/>
                <a:cs typeface="+mn-cs"/>
              </a:rPr>
              <a:t>standard is the performance of most people in his/her environment.</a:t>
            </a:r>
            <a:r>
              <a:rPr lang="en-US" sz="1200" b="1" kern="1200" baseline="0" dirty="0" smtClean="0">
                <a:solidFill>
                  <a:schemeClr val="tx1"/>
                </a:solidFill>
                <a:latin typeface="Arial" charset="0"/>
                <a:ea typeface="ヒラギノ角ゴ Pro W3" pitchFamily="1" charset="-128"/>
                <a:cs typeface="+mn-cs"/>
              </a:rPr>
              <a:t>  </a:t>
            </a:r>
            <a:r>
              <a:rPr lang="en-US" sz="1200" kern="1200" dirty="0" smtClean="0">
                <a:solidFill>
                  <a:schemeClr val="tx1"/>
                </a:solidFill>
                <a:latin typeface="Arial" charset="0"/>
                <a:ea typeface="ヒラギノ角ゴ Pro W3" pitchFamily="1" charset="-128"/>
                <a:cs typeface="+mn-cs"/>
              </a:rPr>
              <a:t>The standard used, here, is not the optimal performance level for a person but the performance of most of the individuals found in the general population. </a:t>
            </a:r>
            <a:endParaRPr lang="en-US" dirty="0" smtClean="0"/>
          </a:p>
          <a:p>
            <a:pPr>
              <a:buFontTx/>
              <a:buNone/>
            </a:pPr>
            <a:endParaRPr lang="en-US" sz="1200" b="1" dirty="0" smtClean="0">
              <a:ea typeface="Geneva"/>
              <a:cs typeface="Geneva"/>
            </a:endParaRPr>
          </a:p>
          <a:p>
            <a:r>
              <a:rPr lang="en-US" dirty="0" smtClean="0"/>
              <a:t>Students with Transitory impairments</a:t>
            </a:r>
            <a:r>
              <a:rPr lang="en-US" baseline="0" dirty="0" smtClean="0"/>
              <a:t> (of 6 months or less) are eligible for the same accommodations as students with a 504 plan</a:t>
            </a:r>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6</a:t>
            </a:fld>
            <a:endParaRPr lang="en-US" dirty="0"/>
          </a:p>
        </p:txBody>
      </p:sp>
      <p:sp>
        <p:nvSpPr>
          <p:cNvPr id="5" name="Date Placeholder 4"/>
          <p:cNvSpPr>
            <a:spLocks noGrp="1"/>
          </p:cNvSpPr>
          <p:nvPr>
            <p:ph type="dt" idx="11"/>
          </p:nvPr>
        </p:nvSpPr>
        <p:spPr/>
        <p:txBody>
          <a:bodyPr/>
          <a:lstStyle/>
          <a:p>
            <a:pPr>
              <a:defRPr/>
            </a:pPr>
            <a:fld id="{126D9620-A2E6-4DF8-B59D-1A05FDA0E1CC}" type="datetime1">
              <a:rPr lang="en-US" smtClean="0"/>
              <a:pPr>
                <a:defRPr/>
              </a:pPr>
              <a:t>9/9/2014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7</a:t>
            </a:fld>
            <a:endParaRPr lang="en-US" dirty="0"/>
          </a:p>
        </p:txBody>
      </p:sp>
      <p:sp>
        <p:nvSpPr>
          <p:cNvPr id="5" name="Date Placeholder 4"/>
          <p:cNvSpPr>
            <a:spLocks noGrp="1"/>
          </p:cNvSpPr>
          <p:nvPr>
            <p:ph type="dt" idx="11"/>
          </p:nvPr>
        </p:nvSpPr>
        <p:spPr/>
        <p:txBody>
          <a:bodyPr/>
          <a:lstStyle/>
          <a:p>
            <a:pPr>
              <a:defRPr/>
            </a:pPr>
            <a:fld id="{4851CFBA-7F5D-49C3-A7BC-63775B5E598B}" type="datetime1">
              <a:rPr lang="en-US" smtClean="0"/>
              <a:pPr>
                <a:defRPr/>
              </a:pPr>
              <a:t>9/9/2014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8</a:t>
            </a:fld>
            <a:endParaRPr lang="en-US" dirty="0"/>
          </a:p>
        </p:txBody>
      </p:sp>
      <p:sp>
        <p:nvSpPr>
          <p:cNvPr id="5" name="Date Placeholder 4"/>
          <p:cNvSpPr>
            <a:spLocks noGrp="1"/>
          </p:cNvSpPr>
          <p:nvPr>
            <p:ph type="dt" idx="11"/>
          </p:nvPr>
        </p:nvSpPr>
        <p:spPr/>
        <p:txBody>
          <a:bodyPr/>
          <a:lstStyle/>
          <a:p>
            <a:pPr>
              <a:defRPr/>
            </a:pPr>
            <a:fld id="{B1A4C58D-B635-44D9-846F-4878E40EC39D}" type="datetime1">
              <a:rPr lang="en-US" smtClean="0"/>
              <a:pPr>
                <a:defRPr/>
              </a:pPr>
              <a:t>9/9/2014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a typeface="Geneva"/>
                <a:cs typeface="Geneva"/>
              </a:rPr>
              <a:t>Accommodations documented for state assessments must be consistent with those routinely used during classroom instruction and similar classroom assessments. S</a:t>
            </a:r>
            <a:r>
              <a:rPr lang="en-US" dirty="0" smtClean="0"/>
              <a:t>hould be discussed and documented before deciding on testing accommodations</a:t>
            </a:r>
            <a:endParaRPr lang="en-US" sz="1200" dirty="0" smtClean="0">
              <a:ea typeface="Geneva"/>
              <a:cs typeface="Geneva"/>
            </a:endParaRPr>
          </a:p>
          <a:p>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10</a:t>
            </a:fld>
            <a:endParaRPr lang="en-US" dirty="0"/>
          </a:p>
        </p:txBody>
      </p:sp>
      <p:sp>
        <p:nvSpPr>
          <p:cNvPr id="5" name="Date Placeholder 4"/>
          <p:cNvSpPr>
            <a:spLocks noGrp="1"/>
          </p:cNvSpPr>
          <p:nvPr>
            <p:ph type="dt" idx="11"/>
          </p:nvPr>
        </p:nvSpPr>
        <p:spPr/>
        <p:txBody>
          <a:bodyPr/>
          <a:lstStyle/>
          <a:p>
            <a:pPr>
              <a:defRPr/>
            </a:pPr>
            <a:fld id="{3CE07B87-34AF-457B-BBFD-506883D96EDD}" type="datetime1">
              <a:rPr lang="en-US" smtClean="0"/>
              <a:pPr>
                <a:defRPr/>
              </a:pPr>
              <a:t>9/9/2014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the joint</a:t>
            </a:r>
            <a:r>
              <a:rPr lang="en-US" baseline="0" dirty="0" smtClean="0"/>
              <a:t> responsibility of the School Test Coordinator, EC Compliance Facilitator, 504 Coordinator, and LEP Chairperson to establish a local monitoring system (B1.02).</a:t>
            </a:r>
            <a:endParaRPr lang="en-US" dirty="0"/>
          </a:p>
        </p:txBody>
      </p:sp>
      <p:sp>
        <p:nvSpPr>
          <p:cNvPr id="4" name="Slide Number Placeholder 3"/>
          <p:cNvSpPr>
            <a:spLocks noGrp="1"/>
          </p:cNvSpPr>
          <p:nvPr>
            <p:ph type="sldNum" sz="quarter" idx="10"/>
          </p:nvPr>
        </p:nvSpPr>
        <p:spPr/>
        <p:txBody>
          <a:bodyPr/>
          <a:lstStyle/>
          <a:p>
            <a:pPr>
              <a:defRPr/>
            </a:pPr>
            <a:fld id="{FA455CD4-DE29-455B-9483-5C03A4F65B57}" type="slidenum">
              <a:rPr lang="en-US" smtClean="0"/>
              <a:pPr>
                <a:defRPr/>
              </a:pPr>
              <a:t>12</a:t>
            </a:fld>
            <a:endParaRPr lang="en-US" dirty="0"/>
          </a:p>
        </p:txBody>
      </p:sp>
      <p:sp>
        <p:nvSpPr>
          <p:cNvPr id="5" name="Date Placeholder 4"/>
          <p:cNvSpPr>
            <a:spLocks noGrp="1"/>
          </p:cNvSpPr>
          <p:nvPr>
            <p:ph type="dt" idx="11"/>
          </p:nvPr>
        </p:nvSpPr>
        <p:spPr/>
        <p:txBody>
          <a:bodyPr/>
          <a:lstStyle/>
          <a:p>
            <a:pPr>
              <a:defRPr/>
            </a:pPr>
            <a:fld id="{12BC75C0-4307-4FA2-A4F1-E34B087965C6}" type="datetime1">
              <a:rPr lang="en-US" smtClean="0"/>
              <a:pPr>
                <a:defRPr/>
              </a:pPr>
              <a:t>9/9/2014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3" descr="Concept 1 Inner.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218" name="Rectangle 2"/>
          <p:cNvSpPr>
            <a:spLocks noGrp="1" noChangeArrowheads="1"/>
          </p:cNvSpPr>
          <p:nvPr>
            <p:ph type="ctrTitle"/>
          </p:nvPr>
        </p:nvSpPr>
        <p:spPr>
          <a:xfrm>
            <a:off x="304800" y="2286000"/>
            <a:ext cx="7467600" cy="1143000"/>
          </a:xfrm>
        </p:spPr>
        <p:txBody>
          <a:bodyPr/>
          <a:lstStyle>
            <a:lvl1pPr algn="ctr">
              <a:defRPr sz="4000">
                <a:solidFill>
                  <a:srgbClr val="FF0000"/>
                </a:solidFill>
              </a:defRPr>
            </a:lvl1pPr>
          </a:lstStyle>
          <a:p>
            <a:r>
              <a:rPr lang="en-US" dirty="0"/>
              <a:t>Click to edit Master title style</a:t>
            </a:r>
          </a:p>
        </p:txBody>
      </p:sp>
      <p:sp>
        <p:nvSpPr>
          <p:cNvPr id="9219" name="Rectangle 3"/>
          <p:cNvSpPr>
            <a:spLocks noGrp="1" noChangeArrowheads="1"/>
          </p:cNvSpPr>
          <p:nvPr>
            <p:ph type="subTitle" idx="1"/>
          </p:nvPr>
        </p:nvSpPr>
        <p:spPr>
          <a:xfrm>
            <a:off x="457200" y="3886200"/>
            <a:ext cx="6400800" cy="1752600"/>
          </a:xfrm>
        </p:spPr>
        <p:txBody>
          <a:bodyPr/>
          <a:lstStyle>
            <a:lvl1pPr marL="0" indent="0" algn="ctr">
              <a:buFontTx/>
              <a:buNone/>
              <a:defRPr sz="2800"/>
            </a:lvl1pPr>
          </a:lstStyle>
          <a:p>
            <a:r>
              <a:rPr lang="en-US" dirty="0"/>
              <a:t>Click to edit Master subtitle style</a:t>
            </a:r>
          </a:p>
        </p:txBody>
      </p:sp>
      <p:sp>
        <p:nvSpPr>
          <p:cNvPr id="5" name="Rectangle 4"/>
          <p:cNvSpPr>
            <a:spLocks noGrp="1" noChangeArrowheads="1"/>
          </p:cNvSpPr>
          <p:nvPr>
            <p:ph type="sldNum" sz="quarter" idx="10"/>
          </p:nvPr>
        </p:nvSpPr>
        <p:spPr/>
        <p:txBody>
          <a:bodyPr/>
          <a:lstStyle>
            <a:lvl1pPr>
              <a:defRPr/>
            </a:lvl1pPr>
          </a:lstStyle>
          <a:p>
            <a:pPr>
              <a:defRPr/>
            </a:pPr>
            <a:fld id="{8504FE33-6A93-4486-9C92-530C272ACF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772400" cy="990600"/>
          </a:xfrm>
        </p:spPr>
        <p:txBody>
          <a:bodyPr/>
          <a:lstStyle>
            <a:lvl1pPr>
              <a:defRPr>
                <a:solidFill>
                  <a:srgbClr val="FF000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0" y="1600200"/>
            <a:ext cx="7772400" cy="4495800"/>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349FF012-B795-4EB0-98FF-E45364ACE1E2}"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91200" y="304800"/>
            <a:ext cx="1943100" cy="5791200"/>
          </a:xfrm>
        </p:spPr>
        <p:txBody>
          <a:bodyPr vert="eaVert"/>
          <a:lstStyle>
            <a:lvl1pPr>
              <a:defRPr>
                <a:solidFill>
                  <a:srgbClr val="FF0000"/>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52400" y="304800"/>
            <a:ext cx="5676900" cy="5791200"/>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2D676845-2991-4605-9D88-0DDC227CD44D}" type="slidenum">
              <a:rPr lang="en-US"/>
              <a:pPr>
                <a:defRPr/>
              </a:pPr>
              <a:t>‹#›</a:t>
            </a:fld>
            <a:endParaRPr lang="en-US" dirty="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0"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0FD73BD3-48B2-4FFE-9F12-C8CD2DC87CF7}" type="slidenum">
              <a:rPr lang="en-US"/>
              <a:pPr>
                <a:defRPr/>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3" descr="Concept 1 Inner.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228600" y="152400"/>
            <a:ext cx="7467600" cy="990600"/>
          </a:xfrm>
        </p:spPr>
        <p:txBody>
          <a:bodyPr/>
          <a:lstStyle>
            <a:lvl1pPr>
              <a:defRPr>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6858000" cy="4495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7AE00BFE-572F-46DB-BFBC-826C12633FAC}"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3" descr="Concept 1 Inner.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514600"/>
            <a:ext cx="7315200" cy="1362075"/>
          </a:xfrm>
        </p:spPr>
        <p:txBody>
          <a:bodyPr anchor="t"/>
          <a:lstStyle>
            <a:lvl1pPr algn="ctr">
              <a:defRPr sz="4000" b="1" cap="all">
                <a:solidFill>
                  <a:srgbClr val="FF0000"/>
                </a:solidFill>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0FD73BD3-48B2-4FFE-9F12-C8CD2DC87CF7}" type="slidenum">
              <a:rPr lang="en-US"/>
              <a:pPr>
                <a:def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6" name="Picture 3" descr="Concept 1 Inner.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228600" y="304800"/>
            <a:ext cx="7467600" cy="990600"/>
          </a:xfrm>
        </p:spPr>
        <p:txBody>
          <a:bodyPr/>
          <a:lstStyle>
            <a:lvl1pPr>
              <a:defRPr>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6200" y="1600200"/>
            <a:ext cx="3810000" cy="44958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3886200" y="1600200"/>
            <a:ext cx="3810000" cy="44958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pPr>
              <a:defRPr/>
            </a:pPr>
            <a:fld id="{F5FC1477-2312-4478-80FF-1B7A4EEB3752}"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8" name="Picture 3" descr="Concept 1 Inner.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228600" y="228600"/>
            <a:ext cx="7391400" cy="1143000"/>
          </a:xfrm>
        </p:spPr>
        <p:txBody>
          <a:bodyPr/>
          <a:lstStyle>
            <a:lvl1pPr>
              <a:defRPr>
                <a:solidFill>
                  <a:srgbClr val="FF0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6200" y="1524000"/>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6200" y="2133600"/>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114800" y="1524000"/>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114800" y="2133600"/>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pPr>
              <a:defRPr/>
            </a:pPr>
            <a:fld id="{866ACA4B-DF67-4719-A38C-56E0C59DE6D8}"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4" name="Picture 3" descr="Concept 1 Inner.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228600" y="304800"/>
            <a:ext cx="7391400" cy="990600"/>
          </a:xfrm>
        </p:spPr>
        <p:txBody>
          <a:bodyPr/>
          <a:lstStyle>
            <a:lvl1pPr>
              <a:defRPr>
                <a:solidFill>
                  <a:srgbClr val="FF0000"/>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pPr>
              <a:defRPr/>
            </a:pPr>
            <a:fld id="{BB9F758B-347D-442F-9B0B-CB4D15B7D016}"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BCA940AC-19A1-4E3E-AAAA-15B4ADF2F198}"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3008313" cy="1162050"/>
          </a:xfrm>
        </p:spPr>
        <p:txBody>
          <a:bodyPr anchor="b"/>
          <a:lstStyle>
            <a:lvl1pPr algn="l">
              <a:defRPr sz="2000" b="1">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0" y="304800"/>
            <a:ext cx="5111750" cy="5853113"/>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0" y="13716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E0C3C44-961A-47C1-91F6-42CB1B0DACBD}"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FF0000"/>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52600" y="6096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23EEE56-526B-4A17-9238-093E0AD3C977}"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3" descr="Concept 1 Inner.jpg"/>
          <p:cNvPicPr>
            <a:picLocks noChangeAspect="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4099" name="Rectangle 2"/>
          <p:cNvSpPr>
            <a:spLocks noGrp="1" noChangeArrowheads="1"/>
          </p:cNvSpPr>
          <p:nvPr>
            <p:ph type="title"/>
          </p:nvPr>
        </p:nvSpPr>
        <p:spPr bwMode="auto">
          <a:xfrm>
            <a:off x="152400" y="304800"/>
            <a:ext cx="7467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100" name="Rectangle 3"/>
          <p:cNvSpPr>
            <a:spLocks noGrp="1" noChangeArrowheads="1"/>
          </p:cNvSpPr>
          <p:nvPr>
            <p:ph type="body" idx="1"/>
          </p:nvPr>
        </p:nvSpPr>
        <p:spPr bwMode="auto">
          <a:xfrm>
            <a:off x="533400" y="1600200"/>
            <a:ext cx="7086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5791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E1C33DA1-798C-4AA1-9E4D-1363E957C53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Lst>
  <p:hf hdr="0" ftr="0"/>
  <p:txStyles>
    <p:titleStyle>
      <a:lvl1pPr algn="ctr" rtl="0" eaLnBrk="0" fontAlgn="base" hangingPunct="0">
        <a:spcBef>
          <a:spcPct val="0"/>
        </a:spcBef>
        <a:spcAft>
          <a:spcPct val="0"/>
        </a:spcAft>
        <a:defRPr sz="3800" b="1">
          <a:solidFill>
            <a:srgbClr val="FF0000"/>
          </a:solidFill>
          <a:latin typeface="+mj-lt"/>
          <a:ea typeface="+mj-ea"/>
          <a:cs typeface="+mj-cs"/>
        </a:defRPr>
      </a:lvl1pPr>
      <a:lvl2pPr algn="l" rtl="0" eaLnBrk="0" fontAlgn="base" hangingPunct="0">
        <a:spcBef>
          <a:spcPct val="0"/>
        </a:spcBef>
        <a:spcAft>
          <a:spcPct val="0"/>
        </a:spcAft>
        <a:defRPr sz="3800" b="1">
          <a:solidFill>
            <a:srgbClr val="A2BC36"/>
          </a:solidFill>
          <a:latin typeface="Arial" charset="0"/>
          <a:ea typeface="ヒラギノ角ゴ Pro W3" pitchFamily="1" charset="-128"/>
        </a:defRPr>
      </a:lvl2pPr>
      <a:lvl3pPr algn="l" rtl="0" eaLnBrk="0" fontAlgn="base" hangingPunct="0">
        <a:spcBef>
          <a:spcPct val="0"/>
        </a:spcBef>
        <a:spcAft>
          <a:spcPct val="0"/>
        </a:spcAft>
        <a:defRPr sz="3800" b="1">
          <a:solidFill>
            <a:srgbClr val="A2BC36"/>
          </a:solidFill>
          <a:latin typeface="Arial" charset="0"/>
          <a:ea typeface="ヒラギノ角ゴ Pro W3" pitchFamily="1" charset="-128"/>
        </a:defRPr>
      </a:lvl3pPr>
      <a:lvl4pPr algn="l" rtl="0" eaLnBrk="0" fontAlgn="base" hangingPunct="0">
        <a:spcBef>
          <a:spcPct val="0"/>
        </a:spcBef>
        <a:spcAft>
          <a:spcPct val="0"/>
        </a:spcAft>
        <a:defRPr sz="3800" b="1">
          <a:solidFill>
            <a:srgbClr val="A2BC36"/>
          </a:solidFill>
          <a:latin typeface="Arial" charset="0"/>
          <a:ea typeface="ヒラギノ角ゴ Pro W3" pitchFamily="1" charset="-128"/>
        </a:defRPr>
      </a:lvl4pPr>
      <a:lvl5pPr algn="l" rtl="0" eaLnBrk="0" fontAlgn="base" hangingPunct="0">
        <a:spcBef>
          <a:spcPct val="0"/>
        </a:spcBef>
        <a:spcAft>
          <a:spcPct val="0"/>
        </a:spcAft>
        <a:defRPr sz="3800" b="1">
          <a:solidFill>
            <a:srgbClr val="A2BC36"/>
          </a:solidFill>
          <a:latin typeface="Arial" charset="0"/>
          <a:ea typeface="ヒラギノ角ゴ Pro W3" pitchFamily="1" charset="-128"/>
        </a:defRPr>
      </a:lvl5pPr>
      <a:lvl6pPr marL="457200" algn="l" rtl="0" fontAlgn="base">
        <a:spcBef>
          <a:spcPct val="0"/>
        </a:spcBef>
        <a:spcAft>
          <a:spcPct val="0"/>
        </a:spcAft>
        <a:defRPr sz="3800" b="1">
          <a:solidFill>
            <a:srgbClr val="A2BC36"/>
          </a:solidFill>
          <a:latin typeface="Arial" charset="0"/>
          <a:ea typeface="ヒラギノ角ゴ Pro W3" pitchFamily="1" charset="-128"/>
        </a:defRPr>
      </a:lvl6pPr>
      <a:lvl7pPr marL="914400" algn="l" rtl="0" fontAlgn="base">
        <a:spcBef>
          <a:spcPct val="0"/>
        </a:spcBef>
        <a:spcAft>
          <a:spcPct val="0"/>
        </a:spcAft>
        <a:defRPr sz="3800" b="1">
          <a:solidFill>
            <a:srgbClr val="A2BC36"/>
          </a:solidFill>
          <a:latin typeface="Arial" charset="0"/>
          <a:ea typeface="ヒラギノ角ゴ Pro W3" pitchFamily="1" charset="-128"/>
        </a:defRPr>
      </a:lvl7pPr>
      <a:lvl8pPr marL="1371600" algn="l" rtl="0" fontAlgn="base">
        <a:spcBef>
          <a:spcPct val="0"/>
        </a:spcBef>
        <a:spcAft>
          <a:spcPct val="0"/>
        </a:spcAft>
        <a:defRPr sz="3800" b="1">
          <a:solidFill>
            <a:srgbClr val="A2BC36"/>
          </a:solidFill>
          <a:latin typeface="Arial" charset="0"/>
          <a:ea typeface="ヒラギノ角ゴ Pro W3" pitchFamily="1" charset="-128"/>
        </a:defRPr>
      </a:lvl8pPr>
      <a:lvl9pPr marL="1828800" algn="l" rtl="0" fontAlgn="base">
        <a:spcBef>
          <a:spcPct val="0"/>
        </a:spcBef>
        <a:spcAft>
          <a:spcPct val="0"/>
        </a:spcAft>
        <a:defRPr sz="3800" b="1">
          <a:solidFill>
            <a:srgbClr val="A2BC36"/>
          </a:solidFill>
          <a:latin typeface="Arial" charset="0"/>
          <a:ea typeface="ヒラギノ角ゴ Pro W3" pitchFamily="1" charset="-128"/>
        </a:defRPr>
      </a:lvl9pPr>
    </p:titleStyle>
    <p:bodyStyle>
      <a:lvl1pPr marL="342900" indent="-342900" algn="l" rtl="0" eaLnBrk="0" fontAlgn="base" hangingPunct="0">
        <a:spcBef>
          <a:spcPts val="0"/>
        </a:spcBef>
        <a:spcAft>
          <a:spcPct val="0"/>
        </a:spcAft>
        <a:buChar char="•"/>
        <a:defRPr sz="3000">
          <a:solidFill>
            <a:schemeClr val="tx1"/>
          </a:solidFill>
          <a:latin typeface="+mn-lt"/>
          <a:ea typeface="+mn-ea"/>
          <a:cs typeface="+mn-cs"/>
        </a:defRPr>
      </a:lvl1pPr>
      <a:lvl2pPr marL="742950" indent="-285750" algn="l" rtl="0" eaLnBrk="0" fontAlgn="base" hangingPunct="0">
        <a:spcBef>
          <a:spcPts val="0"/>
        </a:spcBef>
        <a:spcAft>
          <a:spcPct val="0"/>
        </a:spcAft>
        <a:buChar char="–"/>
        <a:defRPr sz="2800">
          <a:solidFill>
            <a:schemeClr val="tx1"/>
          </a:solidFill>
          <a:latin typeface="+mn-lt"/>
          <a:ea typeface="+mn-ea"/>
        </a:defRPr>
      </a:lvl2pPr>
      <a:lvl3pPr marL="1143000" indent="-228600" algn="l" rtl="0" eaLnBrk="0" fontAlgn="base" hangingPunct="0">
        <a:spcBef>
          <a:spcPts val="0"/>
        </a:spcBef>
        <a:spcAft>
          <a:spcPct val="0"/>
        </a:spcAft>
        <a:buChar char="•"/>
        <a:defRPr sz="2400">
          <a:solidFill>
            <a:schemeClr val="tx1"/>
          </a:solidFill>
          <a:latin typeface="+mn-lt"/>
          <a:ea typeface="+mn-ea"/>
        </a:defRPr>
      </a:lvl3pPr>
      <a:lvl4pPr marL="1600200" indent="-228600" algn="l" rtl="0" eaLnBrk="0" fontAlgn="base" hangingPunct="0">
        <a:spcBef>
          <a:spcPts val="0"/>
        </a:spcBef>
        <a:spcAft>
          <a:spcPct val="0"/>
        </a:spcAft>
        <a:buChar char="–"/>
        <a:defRPr sz="2000">
          <a:solidFill>
            <a:schemeClr val="tx1"/>
          </a:solidFill>
          <a:latin typeface="+mn-lt"/>
          <a:ea typeface="+mn-ea"/>
        </a:defRPr>
      </a:lvl4pPr>
      <a:lvl5pPr marL="2057400" indent="-228600" algn="l" rtl="0" eaLnBrk="0" fontAlgn="base" hangingPunct="0">
        <a:spcBef>
          <a:spcPts val="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rgbClr val="0D4376"/>
          </a:solidFill>
          <a:latin typeface="+mn-lt"/>
          <a:ea typeface="+mn-ea"/>
        </a:defRPr>
      </a:lvl6pPr>
      <a:lvl7pPr marL="2971800" indent="-228600" algn="l" rtl="0" fontAlgn="base">
        <a:spcBef>
          <a:spcPct val="20000"/>
        </a:spcBef>
        <a:spcAft>
          <a:spcPct val="0"/>
        </a:spcAft>
        <a:buChar char="»"/>
        <a:defRPr sz="2000">
          <a:solidFill>
            <a:srgbClr val="0D4376"/>
          </a:solidFill>
          <a:latin typeface="+mn-lt"/>
          <a:ea typeface="+mn-ea"/>
        </a:defRPr>
      </a:lvl7pPr>
      <a:lvl8pPr marL="3429000" indent="-228600" algn="l" rtl="0" fontAlgn="base">
        <a:spcBef>
          <a:spcPct val="20000"/>
        </a:spcBef>
        <a:spcAft>
          <a:spcPct val="0"/>
        </a:spcAft>
        <a:buChar char="»"/>
        <a:defRPr sz="2000">
          <a:solidFill>
            <a:srgbClr val="0D4376"/>
          </a:solidFill>
          <a:latin typeface="+mn-lt"/>
          <a:ea typeface="+mn-ea"/>
        </a:defRPr>
      </a:lvl8pPr>
      <a:lvl9pPr marL="3886200" indent="-228600" algn="l" rtl="0" fontAlgn="base">
        <a:spcBef>
          <a:spcPct val="20000"/>
        </a:spcBef>
        <a:spcAft>
          <a:spcPct val="0"/>
        </a:spcAft>
        <a:buChar char="»"/>
        <a:defRPr sz="2000">
          <a:solidFill>
            <a:srgbClr val="0D437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cpublicschools.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04800" y="838200"/>
            <a:ext cx="7772400" cy="3657600"/>
          </a:xfrm>
        </p:spPr>
        <p:txBody>
          <a:bodyPr/>
          <a:lstStyle/>
          <a:p>
            <a:pPr eaLnBrk="1" hangingPunct="1"/>
            <a:r>
              <a:rPr lang="en-US" sz="4200" dirty="0" smtClean="0"/>
              <a:t/>
            </a:r>
            <a:br>
              <a:rPr lang="en-US" sz="4200" dirty="0" smtClean="0"/>
            </a:br>
            <a:r>
              <a:rPr lang="en-US" sz="3600" dirty="0" smtClean="0"/>
              <a:t>Harding University Accommodation Overview </a:t>
            </a:r>
            <a:br>
              <a:rPr lang="en-US" sz="3600" dirty="0" smtClean="0"/>
            </a:br>
            <a:r>
              <a:rPr lang="en-US" sz="3200" dirty="0" smtClean="0"/>
              <a:t>EC</a:t>
            </a:r>
            <a:r>
              <a:rPr lang="en-US" sz="3200" dirty="0" smtClean="0"/>
              <a:t>, 504, LEP, and </a:t>
            </a:r>
            <a:br>
              <a:rPr lang="en-US" sz="3200" dirty="0" smtClean="0"/>
            </a:br>
            <a:r>
              <a:rPr lang="en-US" sz="3200" dirty="0" smtClean="0"/>
              <a:t>Transitory Impairments</a:t>
            </a:r>
            <a:r>
              <a:rPr lang="en-US" sz="3600" dirty="0" smtClean="0"/>
              <a:t/>
            </a:r>
            <a:br>
              <a:rPr lang="en-US" sz="3600" dirty="0" smtClean="0"/>
            </a:br>
            <a:r>
              <a:rPr lang="en-US" sz="3600" dirty="0" smtClean="0"/>
              <a:t/>
            </a:r>
            <a:br>
              <a:rPr lang="en-US" sz="3600" dirty="0" smtClean="0"/>
            </a:br>
            <a:r>
              <a:rPr lang="en-US" sz="3600" dirty="0" smtClean="0">
                <a:solidFill>
                  <a:schemeClr val="tx1"/>
                </a:solidFill>
              </a:rPr>
              <a:t>Decide, Document, Monitor</a:t>
            </a:r>
            <a:r>
              <a:rPr lang="en-US" sz="4200" dirty="0" smtClean="0"/>
              <a:t/>
            </a:r>
            <a:br>
              <a:rPr lang="en-US" sz="4200" dirty="0" smtClean="0"/>
            </a:br>
            <a:endParaRPr lang="en-US" sz="4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0" y="838200"/>
            <a:ext cx="7772400" cy="4495800"/>
          </a:xfrm>
        </p:spPr>
        <p:txBody>
          <a:bodyPr/>
          <a:lstStyle/>
          <a:p>
            <a:pPr algn="ctr">
              <a:buFontTx/>
              <a:buNone/>
            </a:pPr>
            <a:r>
              <a:rPr lang="en-US" sz="4000" dirty="0" smtClean="0"/>
              <a:t>Instructional Accommodations</a:t>
            </a:r>
          </a:p>
          <a:p>
            <a:endParaRPr lang="en-US" dirty="0" smtClean="0"/>
          </a:p>
          <a:p>
            <a:endParaRPr lang="en-US" dirty="0" smtClean="0"/>
          </a:p>
          <a:p>
            <a:endParaRPr lang="en-US" dirty="0" smtClean="0"/>
          </a:p>
          <a:p>
            <a:endParaRPr lang="en-US" dirty="0" smtClean="0"/>
          </a:p>
          <a:p>
            <a:endParaRPr lang="en-US" dirty="0" smtClean="0"/>
          </a:p>
          <a:p>
            <a:pPr algn="ctr">
              <a:buFontTx/>
              <a:buNone/>
            </a:pPr>
            <a:r>
              <a:rPr lang="en-US" sz="4000" dirty="0" smtClean="0"/>
              <a:t>Testing Accommodations</a:t>
            </a:r>
          </a:p>
        </p:txBody>
      </p:sp>
      <p:sp>
        <p:nvSpPr>
          <p:cNvPr id="18435" name="AutoShape 4"/>
          <p:cNvSpPr>
            <a:spLocks noChangeArrowheads="1"/>
          </p:cNvSpPr>
          <p:nvPr/>
        </p:nvSpPr>
        <p:spPr bwMode="auto">
          <a:xfrm>
            <a:off x="2590800" y="1905000"/>
            <a:ext cx="2286000" cy="1600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en-US"/>
          </a:p>
        </p:txBody>
      </p:sp>
      <p:sp>
        <p:nvSpPr>
          <p:cNvPr id="18436" name="TextBox 4"/>
          <p:cNvSpPr txBox="1">
            <a:spLocks noChangeArrowheads="1"/>
          </p:cNvSpPr>
          <p:nvPr/>
        </p:nvSpPr>
        <p:spPr bwMode="auto">
          <a:xfrm>
            <a:off x="2133600" y="2286000"/>
            <a:ext cx="3200400" cy="523875"/>
          </a:xfrm>
          <a:prstGeom prst="rect">
            <a:avLst/>
          </a:prstGeom>
          <a:noFill/>
          <a:ln w="9525">
            <a:noFill/>
            <a:miter lim="800000"/>
            <a:headEnd/>
            <a:tailEnd/>
          </a:ln>
        </p:spPr>
        <p:txBody>
          <a:bodyPr>
            <a:spAutoFit/>
          </a:bodyPr>
          <a:lstStyle/>
          <a:p>
            <a:pPr algn="ctr"/>
            <a:r>
              <a:rPr lang="en-US" sz="2800" b="1" dirty="0">
                <a:solidFill>
                  <a:srgbClr val="7F1353"/>
                </a:solidFill>
              </a:rPr>
              <a:t>drive</a:t>
            </a:r>
          </a:p>
        </p:txBody>
      </p:sp>
      <p:sp>
        <p:nvSpPr>
          <p:cNvPr id="18437" name="Slide Number Placeholder 4"/>
          <p:cNvSpPr>
            <a:spLocks noGrp="1"/>
          </p:cNvSpPr>
          <p:nvPr>
            <p:ph type="sldNum" sz="quarter" idx="10"/>
          </p:nvPr>
        </p:nvSpPr>
        <p:spPr>
          <a:noFill/>
        </p:spPr>
        <p:txBody>
          <a:bodyPr/>
          <a:lstStyle/>
          <a:p>
            <a:fld id="{4496FB92-B4AF-4083-B0E3-133D4EF1F483}" type="slidenum">
              <a:rPr lang="en-US" smtClean="0"/>
              <a:pPr/>
              <a:t>10</a:t>
            </a:fld>
            <a:endParaRPr lang="en-US"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7467600" cy="990600"/>
          </a:xfrm>
        </p:spPr>
        <p:txBody>
          <a:bodyPr/>
          <a:lstStyle/>
          <a:p>
            <a:r>
              <a:rPr lang="en-US" sz="5200" dirty="0" smtClean="0">
                <a:solidFill>
                  <a:schemeClr val="tx1"/>
                </a:solidFill>
              </a:rPr>
              <a:t>Monitoring:</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Monitoring Testing Accommodations Required, Provided, and Used</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11</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543800" cy="990600"/>
          </a:xfrm>
        </p:spPr>
        <p:txBody>
          <a:bodyPr/>
          <a:lstStyle/>
          <a:p>
            <a:pPr algn="ctr"/>
            <a:r>
              <a:rPr lang="en-US" dirty="0" smtClean="0"/>
              <a:t>Monitoring Accommodations </a:t>
            </a:r>
            <a:endParaRPr lang="en-US" sz="3200" dirty="0"/>
          </a:p>
        </p:txBody>
      </p:sp>
      <p:sp>
        <p:nvSpPr>
          <p:cNvPr id="4" name="Content Placeholder 3"/>
          <p:cNvSpPr>
            <a:spLocks noGrp="1" noChangeArrowheads="1"/>
          </p:cNvSpPr>
          <p:nvPr>
            <p:ph idx="1"/>
          </p:nvPr>
        </p:nvSpPr>
        <p:spPr bwMode="auto">
          <a:xfrm>
            <a:off x="533400" y="1066800"/>
            <a:ext cx="7239000" cy="4876800"/>
          </a:xfrm>
          <a:prstGeom prst="rect">
            <a:avLst/>
          </a:prstGeom>
          <a:noFill/>
          <a:ln w="9525" algn="ctr">
            <a:noFill/>
            <a:round/>
            <a:headEnd/>
            <a:tailEnd/>
          </a:ln>
        </p:spPr>
        <p:txBody>
          <a:bodyPr/>
          <a:lstStyle/>
          <a:p>
            <a:pPr marL="0" indent="0" algn="ctr">
              <a:buNone/>
            </a:pPr>
            <a:r>
              <a:rPr lang="en-US" sz="2600" dirty="0" smtClean="0"/>
              <a:t>USED requires the NCDPI to submit evidence of a </a:t>
            </a:r>
            <a:r>
              <a:rPr lang="en-US" sz="2600" i="1" dirty="0" smtClean="0"/>
              <a:t>system</a:t>
            </a:r>
            <a:r>
              <a:rPr lang="en-US" sz="2600" dirty="0" smtClean="0"/>
              <a:t> for monitoring the implementation and effectiveness of testing accommodations</a:t>
            </a:r>
          </a:p>
          <a:p>
            <a:pPr algn="ctr" eaLnBrk="1" hangingPunct="1">
              <a:buFontTx/>
              <a:buNone/>
            </a:pPr>
            <a:endParaRPr lang="en-US" sz="1200" b="1" dirty="0" smtClean="0"/>
          </a:p>
          <a:p>
            <a:pPr eaLnBrk="1" hangingPunct="1"/>
            <a:r>
              <a:rPr lang="en-US" sz="2600" u="sng" dirty="0" smtClean="0"/>
              <a:t>Required</a:t>
            </a:r>
            <a:r>
              <a:rPr lang="en-US" sz="2600" dirty="0" smtClean="0"/>
              <a:t>: Accommodations in NC WISE, Easy IEP, or LEP Data Collection site</a:t>
            </a:r>
          </a:p>
          <a:p>
            <a:pPr eaLnBrk="1" hangingPunct="1">
              <a:buNone/>
            </a:pPr>
            <a:endParaRPr lang="en-US" sz="800" dirty="0" smtClean="0"/>
          </a:p>
          <a:p>
            <a:pPr eaLnBrk="1" hangingPunct="1"/>
            <a:r>
              <a:rPr lang="en-US" sz="2600" u="sng" dirty="0" smtClean="0"/>
              <a:t>Provided</a:t>
            </a:r>
            <a:r>
              <a:rPr lang="en-US" sz="2600" dirty="0" smtClean="0"/>
              <a:t>: Accommodations coded on answer sheets (or web for online tests) and </a:t>
            </a:r>
            <a:r>
              <a:rPr lang="en-US" sz="2600" i="1" dirty="0" smtClean="0"/>
              <a:t>Review of Accommodations Used During Testing </a:t>
            </a:r>
            <a:r>
              <a:rPr lang="en-US" sz="2600" dirty="0" smtClean="0"/>
              <a:t>forms</a:t>
            </a:r>
          </a:p>
          <a:p>
            <a:pPr eaLnBrk="1" hangingPunct="1">
              <a:buNone/>
            </a:pPr>
            <a:endParaRPr lang="en-US" sz="800" dirty="0" smtClean="0"/>
          </a:p>
          <a:p>
            <a:pPr eaLnBrk="1" hangingPunct="1"/>
            <a:r>
              <a:rPr lang="en-US" sz="2600" u="sng" dirty="0" smtClean="0"/>
              <a:t>Used</a:t>
            </a:r>
            <a:r>
              <a:rPr lang="en-US" sz="2600" dirty="0" smtClean="0"/>
              <a:t>: </a:t>
            </a:r>
            <a:r>
              <a:rPr lang="en-US" sz="2600" i="1" dirty="0" smtClean="0"/>
              <a:t>Review of Accommodations Used During Testing </a:t>
            </a:r>
            <a:r>
              <a:rPr lang="en-US" sz="2600" dirty="0" smtClean="0"/>
              <a:t>forms</a:t>
            </a:r>
          </a:p>
          <a:p>
            <a:endParaRPr lang="en-US" sz="2600" dirty="0"/>
          </a:p>
        </p:txBody>
      </p:sp>
      <p:sp>
        <p:nvSpPr>
          <p:cNvPr id="5" name="Slide Number Placeholder 4"/>
          <p:cNvSpPr>
            <a:spLocks noGrp="1"/>
          </p:cNvSpPr>
          <p:nvPr>
            <p:ph type="sldNum" sz="quarter" idx="10"/>
          </p:nvPr>
        </p:nvSpPr>
        <p:spPr/>
        <p:txBody>
          <a:bodyPr/>
          <a:lstStyle/>
          <a:p>
            <a:pPr>
              <a:defRPr/>
            </a:pPr>
            <a:fld id="{7AE00BFE-572F-46DB-BFBC-826C12633FAC}" type="slidenum">
              <a:rPr lang="en-US" smtClean="0"/>
              <a:pPr>
                <a:def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algn="ctr"/>
            <a:r>
              <a:rPr lang="en-US" i="1" dirty="0" smtClean="0"/>
              <a:t>Review of Accommodations Used During Testing </a:t>
            </a:r>
            <a:r>
              <a:rPr lang="en-US" dirty="0" smtClean="0"/>
              <a:t>Forms</a:t>
            </a:r>
          </a:p>
        </p:txBody>
      </p:sp>
      <p:sp>
        <p:nvSpPr>
          <p:cNvPr id="4" name="Content Placeholder 2"/>
          <p:cNvSpPr txBox="1">
            <a:spLocks/>
          </p:cNvSpPr>
          <p:nvPr/>
        </p:nvSpPr>
        <p:spPr bwMode="auto">
          <a:xfrm>
            <a:off x="304800" y="1600200"/>
            <a:ext cx="3810000" cy="4495800"/>
          </a:xfrm>
          <a:prstGeom prst="rect">
            <a:avLst/>
          </a:prstGeom>
          <a:noFill/>
          <a:ln w="9525">
            <a:noFill/>
            <a:miter lim="800000"/>
            <a:headEnd/>
            <a:tailEnd/>
          </a:ln>
        </p:spPr>
        <p:txBody>
          <a:bodyPr/>
          <a:lstStyle/>
          <a:p>
            <a:pPr marL="342900" indent="-342900" eaLnBrk="1" hangingPunct="1">
              <a:spcBef>
                <a:spcPct val="20000"/>
              </a:spcBef>
              <a:buFontTx/>
              <a:buChar char="•"/>
              <a:defRPr/>
            </a:pPr>
            <a:r>
              <a:rPr lang="en-US" kern="0" dirty="0">
                <a:latin typeface="+mn-lt"/>
                <a:ea typeface="+mn-ea"/>
                <a:cs typeface="+mn-cs"/>
              </a:rPr>
              <a:t>Two forms</a:t>
            </a:r>
          </a:p>
          <a:p>
            <a:pPr marL="742950" lvl="1" indent="-285750" eaLnBrk="1" hangingPunct="1">
              <a:spcBef>
                <a:spcPct val="20000"/>
              </a:spcBef>
              <a:buFontTx/>
              <a:buChar char="–"/>
              <a:defRPr/>
            </a:pPr>
            <a:r>
              <a:rPr lang="en-US" kern="0" dirty="0">
                <a:latin typeface="+mn-lt"/>
                <a:ea typeface="+mn-ea"/>
                <a:cs typeface="+mn-cs"/>
              </a:rPr>
              <a:t> </a:t>
            </a:r>
            <a:r>
              <a:rPr lang="en-US" kern="0" dirty="0" smtClean="0">
                <a:latin typeface="+mn-lt"/>
                <a:ea typeface="+mn-ea"/>
              </a:rPr>
              <a:t>S</a:t>
            </a:r>
            <a:r>
              <a:rPr lang="en-US" kern="0" dirty="0" smtClean="0">
                <a:latin typeface="+mn-lt"/>
                <a:ea typeface="+mn-ea"/>
                <a:cs typeface="+mn-cs"/>
              </a:rPr>
              <a:t>tandard</a:t>
            </a:r>
            <a:r>
              <a:rPr lang="en-US" kern="0" dirty="0" smtClean="0">
                <a:latin typeface="+mn-lt"/>
                <a:ea typeface="+mn-ea"/>
                <a:cs typeface="+mn-cs"/>
                <a:hlinkClick r:id="rId2"/>
              </a:rPr>
              <a:t> </a:t>
            </a:r>
            <a:endParaRPr lang="en-US" kern="0" dirty="0">
              <a:latin typeface="+mn-lt"/>
              <a:ea typeface="+mn-ea"/>
              <a:cs typeface="+mn-cs"/>
            </a:endParaRPr>
          </a:p>
          <a:p>
            <a:pPr marL="742950" lvl="1" indent="-285750" eaLnBrk="1" hangingPunct="1">
              <a:spcBef>
                <a:spcPct val="20000"/>
              </a:spcBef>
              <a:buFontTx/>
              <a:buChar char="–"/>
              <a:defRPr/>
            </a:pPr>
            <a:r>
              <a:rPr lang="en-US" b="1" i="1" kern="0" dirty="0">
                <a:latin typeface="+mn-lt"/>
                <a:ea typeface="+mn-ea"/>
                <a:cs typeface="+mn-cs"/>
              </a:rPr>
              <a:t>NCEXTEND1</a:t>
            </a:r>
            <a:endParaRPr lang="en-US" b="1" kern="0" dirty="0">
              <a:latin typeface="+mn-lt"/>
              <a:ea typeface="+mn-ea"/>
              <a:cs typeface="+mn-cs"/>
            </a:endParaRPr>
          </a:p>
          <a:p>
            <a:pPr marL="342900" indent="-342900" eaLnBrk="1" hangingPunct="1">
              <a:spcBef>
                <a:spcPct val="20000"/>
              </a:spcBef>
              <a:buFontTx/>
              <a:buChar char="•"/>
              <a:defRPr/>
            </a:pPr>
            <a:r>
              <a:rPr lang="en-US" kern="0" dirty="0">
                <a:latin typeface="+mn-lt"/>
                <a:ea typeface="+mn-ea"/>
                <a:cs typeface="+mn-cs"/>
              </a:rPr>
              <a:t>One form per test, per administration</a:t>
            </a:r>
          </a:p>
          <a:p>
            <a:pPr marL="342900" indent="-342900" eaLnBrk="1" hangingPunct="1">
              <a:spcBef>
                <a:spcPct val="20000"/>
              </a:spcBef>
              <a:buFontTx/>
              <a:buChar char="•"/>
              <a:defRPr/>
            </a:pPr>
            <a:endParaRPr lang="en-US" kern="0" dirty="0">
              <a:solidFill>
                <a:srgbClr val="7F1353"/>
              </a:solidFill>
              <a:latin typeface="+mn-lt"/>
              <a:ea typeface="+mn-ea"/>
              <a:cs typeface="+mn-cs"/>
            </a:endParaRPr>
          </a:p>
          <a:p>
            <a:pPr marL="342900" indent="-342900">
              <a:spcBef>
                <a:spcPct val="20000"/>
              </a:spcBef>
              <a:buFontTx/>
              <a:buChar char="•"/>
              <a:defRPr/>
            </a:pPr>
            <a:endParaRPr lang="en-US" kern="0" dirty="0">
              <a:solidFill>
                <a:srgbClr val="7F1353"/>
              </a:solidFill>
              <a:latin typeface="+mn-lt"/>
              <a:ea typeface="+mn-ea"/>
              <a:cs typeface="+mn-cs"/>
            </a:endParaRPr>
          </a:p>
        </p:txBody>
      </p:sp>
      <p:sp>
        <p:nvSpPr>
          <p:cNvPr id="5" name="Content Placeholder 3"/>
          <p:cNvSpPr txBox="1">
            <a:spLocks/>
          </p:cNvSpPr>
          <p:nvPr/>
        </p:nvSpPr>
        <p:spPr>
          <a:xfrm>
            <a:off x="3733800" y="1524000"/>
            <a:ext cx="3810000" cy="4495800"/>
          </a:xfrm>
          <a:prstGeom prst="rect">
            <a:avLst/>
          </a:prstGeom>
        </p:spPr>
        <p:txBody>
          <a:bodyPr/>
          <a:lstStyle/>
          <a:p>
            <a:pPr marL="342900" indent="-342900" eaLnBrk="1" hangingPunct="1">
              <a:spcBef>
                <a:spcPct val="20000"/>
              </a:spcBef>
              <a:buFontTx/>
              <a:buChar char="•"/>
              <a:defRPr/>
            </a:pPr>
            <a:r>
              <a:rPr lang="en-US" kern="0" dirty="0">
                <a:latin typeface="+mn-lt"/>
                <a:ea typeface="+mn-ea"/>
                <a:cs typeface="+mn-cs"/>
              </a:rPr>
              <a:t>Three Purposes: </a:t>
            </a:r>
          </a:p>
          <a:p>
            <a:pPr marL="971550" lvl="1" indent="-514350" eaLnBrk="1" hangingPunct="1">
              <a:spcBef>
                <a:spcPct val="20000"/>
              </a:spcBef>
              <a:buFontTx/>
              <a:buAutoNum type="arabicParenBoth"/>
              <a:defRPr/>
            </a:pPr>
            <a:r>
              <a:rPr lang="en-US" sz="2000" kern="0" dirty="0">
                <a:latin typeface="+mn-lt"/>
                <a:ea typeface="+mn-ea"/>
                <a:cs typeface="+mn-cs"/>
              </a:rPr>
              <a:t>Documentation of accommodations required, provided, and used </a:t>
            </a:r>
          </a:p>
          <a:p>
            <a:pPr marL="971550" lvl="1" indent="-514350" eaLnBrk="1" hangingPunct="1">
              <a:spcBef>
                <a:spcPct val="20000"/>
              </a:spcBef>
              <a:buFontTx/>
              <a:buAutoNum type="arabicParenBoth"/>
              <a:defRPr/>
            </a:pPr>
            <a:r>
              <a:rPr lang="en-US" sz="2000" kern="0" dirty="0">
                <a:latin typeface="+mn-lt"/>
                <a:ea typeface="+mn-ea"/>
                <a:cs typeface="+mn-cs"/>
              </a:rPr>
              <a:t>Data entry </a:t>
            </a:r>
            <a:r>
              <a:rPr lang="en-US" sz="2000" kern="0" dirty="0" smtClean="0">
                <a:latin typeface="+mn-lt"/>
                <a:ea typeface="+mn-ea"/>
                <a:cs typeface="+mn-cs"/>
              </a:rPr>
              <a:t>into </a:t>
            </a:r>
            <a:r>
              <a:rPr lang="en-US" sz="2000" kern="0" dirty="0" err="1" smtClean="0">
                <a:latin typeface="+mn-lt"/>
                <a:ea typeface="+mn-ea"/>
                <a:cs typeface="+mn-cs"/>
              </a:rPr>
              <a:t>EasyIEP</a:t>
            </a:r>
            <a:r>
              <a:rPr lang="en-US" sz="2000" kern="0" dirty="0" smtClean="0">
                <a:latin typeface="+mn-lt"/>
                <a:ea typeface="+mn-ea"/>
                <a:cs typeface="+mn-cs"/>
              </a:rPr>
              <a:t>, NC </a:t>
            </a:r>
            <a:r>
              <a:rPr lang="en-US" sz="2000" kern="0" dirty="0">
                <a:latin typeface="+mn-lt"/>
                <a:ea typeface="+mn-ea"/>
                <a:cs typeface="+mn-cs"/>
              </a:rPr>
              <a:t>WISE, </a:t>
            </a:r>
            <a:r>
              <a:rPr lang="en-US" sz="2000" kern="0" dirty="0" smtClean="0">
                <a:latin typeface="+mn-lt"/>
                <a:ea typeface="+mn-ea"/>
                <a:cs typeface="+mn-cs"/>
              </a:rPr>
              <a:t>and LEP Testing Accommodations web application</a:t>
            </a:r>
            <a:endParaRPr lang="en-US" sz="2000" kern="0" dirty="0">
              <a:latin typeface="+mn-lt"/>
              <a:ea typeface="+mn-ea"/>
              <a:cs typeface="+mn-cs"/>
            </a:endParaRPr>
          </a:p>
          <a:p>
            <a:pPr marL="971550" lvl="1" indent="-514350" eaLnBrk="1" hangingPunct="1">
              <a:spcBef>
                <a:spcPct val="20000"/>
              </a:spcBef>
              <a:defRPr/>
            </a:pPr>
            <a:r>
              <a:rPr lang="en-US" sz="2000" kern="0" dirty="0">
                <a:latin typeface="+mn-lt"/>
                <a:ea typeface="+mn-ea"/>
                <a:cs typeface="+mn-cs"/>
              </a:rPr>
              <a:t>(3) </a:t>
            </a:r>
            <a:r>
              <a:rPr lang="en-US" sz="2000" kern="0" dirty="0" smtClean="0">
                <a:latin typeface="+mn-lt"/>
                <a:ea typeface="+mn-ea"/>
                <a:cs typeface="+mn-cs"/>
              </a:rPr>
              <a:t>  Used </a:t>
            </a:r>
            <a:r>
              <a:rPr lang="en-US" sz="2000" kern="0" dirty="0">
                <a:latin typeface="+mn-lt"/>
                <a:ea typeface="+mn-ea"/>
                <a:cs typeface="+mn-cs"/>
              </a:rPr>
              <a:t>for future testing accommodations decisions</a:t>
            </a:r>
          </a:p>
          <a:p>
            <a:pPr marL="342900" indent="-342900">
              <a:spcBef>
                <a:spcPct val="20000"/>
              </a:spcBef>
              <a:buFontTx/>
              <a:buChar char="•"/>
              <a:defRPr/>
            </a:pPr>
            <a:endParaRPr lang="en-US" kern="0" dirty="0">
              <a:solidFill>
                <a:srgbClr val="7F1353"/>
              </a:solidFill>
              <a:latin typeface="+mn-lt"/>
              <a:ea typeface="+mn-ea"/>
              <a:cs typeface="+mn-cs"/>
            </a:endParaRPr>
          </a:p>
        </p:txBody>
      </p:sp>
      <p:sp>
        <p:nvSpPr>
          <p:cNvPr id="82949" name="Slide Number Placeholder 5"/>
          <p:cNvSpPr>
            <a:spLocks noGrp="1"/>
          </p:cNvSpPr>
          <p:nvPr>
            <p:ph type="sldNum" sz="quarter" idx="10"/>
          </p:nvPr>
        </p:nvSpPr>
        <p:spPr>
          <a:noFill/>
        </p:spPr>
        <p:txBody>
          <a:bodyPr/>
          <a:lstStyle/>
          <a:p>
            <a:fld id="{0BB0AA97-BF4F-4641-81C2-32AB43BB6FEF}" type="slidenum">
              <a:rPr lang="en-US" smtClean="0"/>
              <a:pPr/>
              <a:t>13</a:t>
            </a:fld>
            <a:endParaRPr lang="en-US" smtClean="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228600" y="381000"/>
            <a:ext cx="4343400" cy="990600"/>
          </a:xfrm>
        </p:spPr>
        <p:txBody>
          <a:bodyPr/>
          <a:lstStyle/>
          <a:p>
            <a:pPr algn="ctr" eaLnBrk="1" hangingPunct="1"/>
            <a:r>
              <a:rPr lang="en-US" sz="3200" smtClean="0"/>
              <a:t>Monitoring of</a:t>
            </a:r>
            <a:br>
              <a:rPr lang="en-US" sz="3200" smtClean="0"/>
            </a:br>
            <a:r>
              <a:rPr lang="en-US" sz="3200" u="sng" smtClean="0"/>
              <a:t>Required</a:t>
            </a:r>
            <a:r>
              <a:rPr lang="en-US" sz="3200" smtClean="0"/>
              <a:t> Testing Accommodations</a:t>
            </a:r>
          </a:p>
        </p:txBody>
      </p:sp>
      <p:graphicFrame>
        <p:nvGraphicFramePr>
          <p:cNvPr id="1026" name="Object 11"/>
          <p:cNvGraphicFramePr>
            <a:graphicFrameLocks noChangeAspect="1"/>
          </p:cNvGraphicFramePr>
          <p:nvPr/>
        </p:nvGraphicFramePr>
        <p:xfrm>
          <a:off x="4572000" y="304800"/>
          <a:ext cx="4357688" cy="5638800"/>
        </p:xfrm>
        <a:graphic>
          <a:graphicData uri="http://schemas.openxmlformats.org/presentationml/2006/ole">
            <mc:AlternateContent xmlns:mc="http://schemas.openxmlformats.org/markup-compatibility/2006">
              <mc:Choice xmlns:v="urn:schemas-microsoft-com:vml" Requires="v">
                <p:oleObj spid="_x0000_s1027" name="Acrobat Document" r:id="rId4" imgW="6454440" imgH="8353080" progId="AcroExch.Document.7">
                  <p:embed/>
                </p:oleObj>
              </mc:Choice>
              <mc:Fallback>
                <p:oleObj name="Acrobat Document" r:id="rId4" imgW="6454440" imgH="8353080" progId="AcroExch.Document.7">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04800"/>
                        <a:ext cx="4357688"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Content Placeholder 4"/>
          <p:cNvSpPr>
            <a:spLocks noGrp="1"/>
          </p:cNvSpPr>
          <p:nvPr>
            <p:ph idx="1"/>
          </p:nvPr>
        </p:nvSpPr>
        <p:spPr>
          <a:xfrm>
            <a:off x="304800" y="1752600"/>
            <a:ext cx="4419600" cy="4495800"/>
          </a:xfrm>
        </p:spPr>
        <p:txBody>
          <a:bodyPr/>
          <a:lstStyle/>
          <a:p>
            <a:pPr>
              <a:spcAft>
                <a:spcPts val="1200"/>
              </a:spcAft>
            </a:pPr>
            <a:r>
              <a:rPr lang="en-US" sz="2700" dirty="0" smtClean="0"/>
              <a:t>Completed by CF, 504 Coordinator, or LEP Chairperson during team meeting (prior to testing)</a:t>
            </a:r>
          </a:p>
          <a:p>
            <a:pPr>
              <a:spcAft>
                <a:spcPts val="1200"/>
              </a:spcAft>
            </a:pPr>
            <a:r>
              <a:rPr lang="en-US" sz="2700" dirty="0" smtClean="0"/>
              <a:t>Recorded in </a:t>
            </a:r>
            <a:r>
              <a:rPr lang="en-US" sz="2700" dirty="0" err="1" smtClean="0"/>
              <a:t>EasyIEP</a:t>
            </a:r>
            <a:r>
              <a:rPr lang="en-US" sz="2700" dirty="0" smtClean="0"/>
              <a:t>, NC Wise, and/or LEP Testing Accommodations web app</a:t>
            </a:r>
          </a:p>
          <a:p>
            <a:endParaRPr lang="en-US" sz="2800" dirty="0" smtClean="0"/>
          </a:p>
        </p:txBody>
      </p:sp>
      <p:sp>
        <p:nvSpPr>
          <p:cNvPr id="1029" name="Rectangle 5"/>
          <p:cNvSpPr>
            <a:spLocks noChangeArrowheads="1"/>
          </p:cNvSpPr>
          <p:nvPr/>
        </p:nvSpPr>
        <p:spPr bwMode="auto">
          <a:xfrm>
            <a:off x="4800600" y="533400"/>
            <a:ext cx="1828800" cy="1295400"/>
          </a:xfrm>
          <a:prstGeom prst="rect">
            <a:avLst/>
          </a:prstGeom>
          <a:noFill/>
          <a:ln w="25400" algn="ctr">
            <a:solidFill>
              <a:srgbClr val="FF0000"/>
            </a:solidFill>
            <a:round/>
            <a:headEnd/>
            <a:tailEnd/>
          </a:ln>
        </p:spPr>
        <p:txBody>
          <a:bodyPr/>
          <a:lstStyle/>
          <a:p>
            <a:endParaRPr lang="en-US"/>
          </a:p>
        </p:txBody>
      </p:sp>
      <p:sp>
        <p:nvSpPr>
          <p:cNvPr id="1030" name="Rectangle 6"/>
          <p:cNvSpPr>
            <a:spLocks noChangeArrowheads="1"/>
          </p:cNvSpPr>
          <p:nvPr/>
        </p:nvSpPr>
        <p:spPr bwMode="auto">
          <a:xfrm>
            <a:off x="4800600" y="1828800"/>
            <a:ext cx="1447800" cy="3276600"/>
          </a:xfrm>
          <a:prstGeom prst="rect">
            <a:avLst/>
          </a:prstGeom>
          <a:noFill/>
          <a:ln w="25400" algn="ctr">
            <a:solidFill>
              <a:srgbClr val="FF0000"/>
            </a:solidFill>
            <a:round/>
            <a:headEnd/>
            <a:tailEnd/>
          </a:ln>
        </p:spPr>
        <p:txBody>
          <a:bodyPr/>
          <a:lstStyle/>
          <a:p>
            <a:endParaRPr lang="en-US"/>
          </a:p>
        </p:txBody>
      </p:sp>
      <p:sp>
        <p:nvSpPr>
          <p:cNvPr id="1031" name="Slide Number Placeholder 6"/>
          <p:cNvSpPr>
            <a:spLocks noGrp="1"/>
          </p:cNvSpPr>
          <p:nvPr>
            <p:ph type="sldNum" sz="quarter" idx="10"/>
          </p:nvPr>
        </p:nvSpPr>
        <p:spPr>
          <a:noFill/>
        </p:spPr>
        <p:txBody>
          <a:bodyPr/>
          <a:lstStyle/>
          <a:p>
            <a:fld id="{E5B0A7E5-5D34-451D-A311-107F95B46458}" type="slidenum">
              <a:rPr lang="en-US" smtClean="0"/>
              <a:pPr/>
              <a:t>14</a:t>
            </a:fld>
            <a:endParaRPr lang="en-US"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381000" y="1752600"/>
            <a:ext cx="4343400" cy="4419600"/>
          </a:xfrm>
        </p:spPr>
        <p:txBody>
          <a:bodyPr/>
          <a:lstStyle/>
          <a:p>
            <a:r>
              <a:rPr lang="en-US" dirty="0" smtClean="0"/>
              <a:t>Completed by test administrator </a:t>
            </a:r>
            <a:r>
              <a:rPr lang="en-US" i="1" dirty="0" smtClean="0"/>
              <a:t>during</a:t>
            </a:r>
            <a:r>
              <a:rPr lang="en-US" dirty="0" smtClean="0"/>
              <a:t> testing session</a:t>
            </a:r>
          </a:p>
          <a:p>
            <a:pPr>
              <a:buFontTx/>
              <a:buNone/>
            </a:pPr>
            <a:endParaRPr lang="en-US" sz="1200" dirty="0" smtClean="0"/>
          </a:p>
          <a:p>
            <a:r>
              <a:rPr lang="en-US" dirty="0" smtClean="0"/>
              <a:t>Data on provided testing accommodations also collected on student answer sheets</a:t>
            </a:r>
          </a:p>
          <a:p>
            <a:endParaRPr lang="en-US" dirty="0" smtClean="0"/>
          </a:p>
        </p:txBody>
      </p:sp>
      <p:sp>
        <p:nvSpPr>
          <p:cNvPr id="4" name="Title 1"/>
          <p:cNvSpPr txBox="1">
            <a:spLocks/>
          </p:cNvSpPr>
          <p:nvPr/>
        </p:nvSpPr>
        <p:spPr bwMode="auto">
          <a:xfrm>
            <a:off x="228600" y="381000"/>
            <a:ext cx="4343400" cy="990600"/>
          </a:xfrm>
          <a:prstGeom prst="rect">
            <a:avLst/>
          </a:prstGeom>
          <a:noFill/>
          <a:ln w="9525">
            <a:noFill/>
            <a:miter lim="800000"/>
            <a:headEnd/>
            <a:tailEnd/>
          </a:ln>
        </p:spPr>
        <p:txBody>
          <a:bodyPr anchor="ctr"/>
          <a:lstStyle/>
          <a:p>
            <a:pPr algn="ctr" eaLnBrk="1" hangingPunct="1">
              <a:defRPr/>
            </a:pPr>
            <a:r>
              <a:rPr lang="en-US" sz="3200" b="1" kern="0" dirty="0">
                <a:solidFill>
                  <a:srgbClr val="FF0000"/>
                </a:solidFill>
                <a:latin typeface="+mj-lt"/>
                <a:ea typeface="+mj-ea"/>
                <a:cs typeface="+mj-cs"/>
              </a:rPr>
              <a:t>Monitoring of</a:t>
            </a:r>
            <a:br>
              <a:rPr lang="en-US" sz="3200" b="1" kern="0" dirty="0">
                <a:solidFill>
                  <a:srgbClr val="FF0000"/>
                </a:solidFill>
                <a:latin typeface="+mj-lt"/>
                <a:ea typeface="+mj-ea"/>
                <a:cs typeface="+mj-cs"/>
              </a:rPr>
            </a:br>
            <a:r>
              <a:rPr lang="en-US" sz="3200" b="1" u="sng" kern="0" dirty="0">
                <a:solidFill>
                  <a:srgbClr val="FF0000"/>
                </a:solidFill>
                <a:latin typeface="+mj-lt"/>
                <a:ea typeface="+mj-ea"/>
                <a:cs typeface="+mj-cs"/>
              </a:rPr>
              <a:t>Provided</a:t>
            </a:r>
            <a:r>
              <a:rPr lang="en-US" sz="3200" b="1" kern="0" dirty="0">
                <a:solidFill>
                  <a:srgbClr val="FF0000"/>
                </a:solidFill>
                <a:latin typeface="+mj-lt"/>
                <a:ea typeface="+mj-ea"/>
                <a:cs typeface="+mj-cs"/>
              </a:rPr>
              <a:t> Testing Accommodations</a:t>
            </a:r>
          </a:p>
        </p:txBody>
      </p:sp>
      <p:graphicFrame>
        <p:nvGraphicFramePr>
          <p:cNvPr id="2050" name="Object 11"/>
          <p:cNvGraphicFramePr>
            <a:graphicFrameLocks noChangeAspect="1"/>
          </p:cNvGraphicFramePr>
          <p:nvPr/>
        </p:nvGraphicFramePr>
        <p:xfrm>
          <a:off x="4572000" y="304800"/>
          <a:ext cx="4357688" cy="5638800"/>
        </p:xfrm>
        <a:graphic>
          <a:graphicData uri="http://schemas.openxmlformats.org/presentationml/2006/ole">
            <mc:AlternateContent xmlns:mc="http://schemas.openxmlformats.org/markup-compatibility/2006">
              <mc:Choice xmlns:v="urn:schemas-microsoft-com:vml" Requires="v">
                <p:oleObj spid="_x0000_s2051" name="Acrobat Document" r:id="rId3" imgW="6454440" imgH="8353080" progId="AcroExch.Document.7">
                  <p:embed/>
                </p:oleObj>
              </mc:Choice>
              <mc:Fallback>
                <p:oleObj name="Acrobat Document" r:id="rId3" imgW="6454440" imgH="8353080" progId="AcroExch.Document.7">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04800"/>
                        <a:ext cx="4357688"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Rectangle 5"/>
          <p:cNvSpPr>
            <a:spLocks noChangeArrowheads="1"/>
          </p:cNvSpPr>
          <p:nvPr/>
        </p:nvSpPr>
        <p:spPr bwMode="auto">
          <a:xfrm>
            <a:off x="6553200" y="1219200"/>
            <a:ext cx="2057400" cy="533400"/>
          </a:xfrm>
          <a:prstGeom prst="rect">
            <a:avLst/>
          </a:prstGeom>
          <a:noFill/>
          <a:ln w="25400" algn="ctr">
            <a:solidFill>
              <a:srgbClr val="FF0000"/>
            </a:solidFill>
            <a:round/>
            <a:headEnd/>
            <a:tailEnd/>
          </a:ln>
        </p:spPr>
        <p:txBody>
          <a:bodyPr/>
          <a:lstStyle/>
          <a:p>
            <a:endParaRPr lang="en-US"/>
          </a:p>
        </p:txBody>
      </p:sp>
      <p:sp>
        <p:nvSpPr>
          <p:cNvPr id="2054" name="Rectangle 6"/>
          <p:cNvSpPr>
            <a:spLocks noChangeArrowheads="1"/>
          </p:cNvSpPr>
          <p:nvPr/>
        </p:nvSpPr>
        <p:spPr bwMode="auto">
          <a:xfrm>
            <a:off x="6172200" y="1752600"/>
            <a:ext cx="457200" cy="2971800"/>
          </a:xfrm>
          <a:prstGeom prst="rect">
            <a:avLst/>
          </a:prstGeom>
          <a:noFill/>
          <a:ln w="25400" algn="ctr">
            <a:solidFill>
              <a:srgbClr val="FF0000"/>
            </a:solidFill>
            <a:round/>
            <a:headEnd/>
            <a:tailEnd/>
          </a:ln>
        </p:spPr>
        <p:txBody>
          <a:bodyPr/>
          <a:lstStyle/>
          <a:p>
            <a:endParaRPr lang="en-US"/>
          </a:p>
        </p:txBody>
      </p:sp>
      <p:sp>
        <p:nvSpPr>
          <p:cNvPr id="2055" name="Slide Number Placeholder 6"/>
          <p:cNvSpPr>
            <a:spLocks noGrp="1"/>
          </p:cNvSpPr>
          <p:nvPr>
            <p:ph type="sldNum" sz="quarter" idx="10"/>
          </p:nvPr>
        </p:nvSpPr>
        <p:spPr>
          <a:noFill/>
        </p:spPr>
        <p:txBody>
          <a:bodyPr/>
          <a:lstStyle/>
          <a:p>
            <a:fld id="{528C860E-48F3-488C-99A5-0538D580E9DF}" type="slidenum">
              <a:rPr lang="en-US" smtClean="0"/>
              <a:pPr/>
              <a:t>15</a:t>
            </a:fld>
            <a:endParaRPr lang="en-US"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28600" y="1752600"/>
            <a:ext cx="4267200" cy="4114800"/>
          </a:xfrm>
        </p:spPr>
        <p:txBody>
          <a:bodyPr/>
          <a:lstStyle/>
          <a:p>
            <a:pPr>
              <a:spcAft>
                <a:spcPts val="600"/>
              </a:spcAft>
            </a:pPr>
            <a:r>
              <a:rPr lang="en-US" sz="2600" dirty="0" smtClean="0"/>
              <a:t>Completed by test administrator during testing session</a:t>
            </a:r>
          </a:p>
          <a:p>
            <a:pPr>
              <a:spcAft>
                <a:spcPts val="600"/>
              </a:spcAft>
            </a:pPr>
            <a:r>
              <a:rPr lang="en-US" sz="2600" dirty="0" smtClean="0"/>
              <a:t>Forms stored in student’s IEP, Section 504, or LEP folders for at least one year</a:t>
            </a:r>
          </a:p>
          <a:p>
            <a:pPr>
              <a:spcAft>
                <a:spcPts val="600"/>
              </a:spcAft>
            </a:pPr>
            <a:r>
              <a:rPr lang="en-US" sz="2600" dirty="0" smtClean="0"/>
              <a:t>Information used in making accommodations decisions at next meeting</a:t>
            </a:r>
          </a:p>
        </p:txBody>
      </p:sp>
      <p:sp>
        <p:nvSpPr>
          <p:cNvPr id="4" name="Title 1"/>
          <p:cNvSpPr txBox="1">
            <a:spLocks/>
          </p:cNvSpPr>
          <p:nvPr/>
        </p:nvSpPr>
        <p:spPr bwMode="auto">
          <a:xfrm>
            <a:off x="0" y="381000"/>
            <a:ext cx="4724400" cy="990600"/>
          </a:xfrm>
          <a:prstGeom prst="rect">
            <a:avLst/>
          </a:prstGeom>
          <a:noFill/>
          <a:ln w="9525">
            <a:noFill/>
            <a:miter lim="800000"/>
            <a:headEnd/>
            <a:tailEnd/>
          </a:ln>
        </p:spPr>
        <p:txBody>
          <a:bodyPr anchor="ctr"/>
          <a:lstStyle/>
          <a:p>
            <a:pPr algn="ctr" eaLnBrk="1" hangingPunct="1">
              <a:defRPr/>
            </a:pPr>
            <a:r>
              <a:rPr lang="en-US" sz="3200" b="1" kern="0" dirty="0">
                <a:solidFill>
                  <a:srgbClr val="FF0000"/>
                </a:solidFill>
                <a:latin typeface="+mj-lt"/>
                <a:ea typeface="+mj-ea"/>
                <a:cs typeface="+mj-cs"/>
              </a:rPr>
              <a:t>Monitoring of</a:t>
            </a:r>
            <a:br>
              <a:rPr lang="en-US" sz="3200" b="1" kern="0" dirty="0">
                <a:solidFill>
                  <a:srgbClr val="FF0000"/>
                </a:solidFill>
                <a:latin typeface="+mj-lt"/>
                <a:ea typeface="+mj-ea"/>
                <a:cs typeface="+mj-cs"/>
              </a:rPr>
            </a:br>
            <a:r>
              <a:rPr lang="en-US" sz="3200" b="1" kern="0" dirty="0">
                <a:solidFill>
                  <a:srgbClr val="FF0000"/>
                </a:solidFill>
                <a:latin typeface="+mj-lt"/>
                <a:ea typeface="+mj-ea"/>
                <a:cs typeface="+mj-cs"/>
              </a:rPr>
              <a:t>Student </a:t>
            </a:r>
            <a:r>
              <a:rPr lang="en-US" sz="3200" b="1" u="sng" kern="0" dirty="0">
                <a:solidFill>
                  <a:srgbClr val="FF0000"/>
                </a:solidFill>
                <a:latin typeface="+mj-lt"/>
                <a:ea typeface="+mj-ea"/>
                <a:cs typeface="+mj-cs"/>
              </a:rPr>
              <a:t>Use</a:t>
            </a:r>
            <a:r>
              <a:rPr lang="en-US" sz="3200" b="1" kern="0" dirty="0">
                <a:solidFill>
                  <a:srgbClr val="FF0000"/>
                </a:solidFill>
                <a:latin typeface="+mj-lt"/>
                <a:ea typeface="+mj-ea"/>
                <a:cs typeface="+mj-cs"/>
              </a:rPr>
              <a:t> of Testing Accommodations</a:t>
            </a:r>
          </a:p>
        </p:txBody>
      </p:sp>
      <p:graphicFrame>
        <p:nvGraphicFramePr>
          <p:cNvPr id="3074" name="Object 11"/>
          <p:cNvGraphicFramePr>
            <a:graphicFrameLocks noChangeAspect="1"/>
          </p:cNvGraphicFramePr>
          <p:nvPr/>
        </p:nvGraphicFramePr>
        <p:xfrm>
          <a:off x="4572000" y="304800"/>
          <a:ext cx="4357688" cy="5638800"/>
        </p:xfrm>
        <a:graphic>
          <a:graphicData uri="http://schemas.openxmlformats.org/presentationml/2006/ole">
            <mc:AlternateContent xmlns:mc="http://schemas.openxmlformats.org/markup-compatibility/2006">
              <mc:Choice xmlns:v="urn:schemas-microsoft-com:vml" Requires="v">
                <p:oleObj spid="_x0000_s3075" name="Acrobat Document" r:id="rId4" imgW="6454440" imgH="8353080" progId="AcroExch.Document.7">
                  <p:embed/>
                </p:oleObj>
              </mc:Choice>
              <mc:Fallback>
                <p:oleObj name="Acrobat Document" r:id="rId4" imgW="6454440" imgH="8353080" progId="AcroExch.Document.7">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04800"/>
                        <a:ext cx="4357688"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7" name="Rectangle 5"/>
          <p:cNvSpPr>
            <a:spLocks noChangeArrowheads="1"/>
          </p:cNvSpPr>
          <p:nvPr/>
        </p:nvSpPr>
        <p:spPr bwMode="auto">
          <a:xfrm>
            <a:off x="6629400" y="1752600"/>
            <a:ext cx="1981200" cy="2971800"/>
          </a:xfrm>
          <a:prstGeom prst="rect">
            <a:avLst/>
          </a:prstGeom>
          <a:noFill/>
          <a:ln w="25400" algn="ctr">
            <a:solidFill>
              <a:srgbClr val="FF0000"/>
            </a:solidFill>
            <a:round/>
            <a:headEnd/>
            <a:tailEnd/>
          </a:ln>
        </p:spPr>
        <p:txBody>
          <a:bodyPr/>
          <a:lstStyle/>
          <a:p>
            <a:endParaRPr lang="en-US"/>
          </a:p>
        </p:txBody>
      </p:sp>
      <p:sp>
        <p:nvSpPr>
          <p:cNvPr id="3078" name="Rectangle 6"/>
          <p:cNvSpPr>
            <a:spLocks noChangeArrowheads="1"/>
          </p:cNvSpPr>
          <p:nvPr/>
        </p:nvSpPr>
        <p:spPr bwMode="auto">
          <a:xfrm>
            <a:off x="4724400" y="5105400"/>
            <a:ext cx="3886200" cy="533400"/>
          </a:xfrm>
          <a:prstGeom prst="rect">
            <a:avLst/>
          </a:prstGeom>
          <a:noFill/>
          <a:ln w="25400" algn="ctr">
            <a:solidFill>
              <a:srgbClr val="FF0000"/>
            </a:solidFill>
            <a:round/>
            <a:headEnd/>
            <a:tailEnd/>
          </a:ln>
        </p:spPr>
        <p:txBody>
          <a:bodyPr/>
          <a:lstStyle/>
          <a:p>
            <a:endParaRPr lang="en-US"/>
          </a:p>
        </p:txBody>
      </p:sp>
      <p:sp>
        <p:nvSpPr>
          <p:cNvPr id="3079" name="Rectangle 7"/>
          <p:cNvSpPr>
            <a:spLocks noChangeArrowheads="1"/>
          </p:cNvSpPr>
          <p:nvPr/>
        </p:nvSpPr>
        <p:spPr bwMode="auto">
          <a:xfrm>
            <a:off x="6172200" y="4724400"/>
            <a:ext cx="2438400" cy="381000"/>
          </a:xfrm>
          <a:prstGeom prst="rect">
            <a:avLst/>
          </a:prstGeom>
          <a:noFill/>
          <a:ln w="25400" algn="ctr">
            <a:solidFill>
              <a:srgbClr val="FF0000"/>
            </a:solidFill>
            <a:round/>
            <a:headEnd/>
            <a:tailEnd/>
          </a:ln>
        </p:spPr>
        <p:txBody>
          <a:bodyPr/>
          <a:lstStyle/>
          <a:p>
            <a:endParaRPr lang="en-US"/>
          </a:p>
        </p:txBody>
      </p:sp>
      <p:sp>
        <p:nvSpPr>
          <p:cNvPr id="3080" name="Slide Number Placeholder 7"/>
          <p:cNvSpPr>
            <a:spLocks noGrp="1"/>
          </p:cNvSpPr>
          <p:nvPr>
            <p:ph type="sldNum" sz="quarter" idx="10"/>
          </p:nvPr>
        </p:nvSpPr>
        <p:spPr>
          <a:noFill/>
        </p:spPr>
        <p:txBody>
          <a:bodyPr/>
          <a:lstStyle/>
          <a:p>
            <a:fld id="{D0A6FEDA-F848-4906-8D83-20F4E928327E}" type="slidenum">
              <a:rPr lang="en-US" smtClean="0"/>
              <a:pPr/>
              <a:t>16</a:t>
            </a:fld>
            <a:endParaRPr lang="en-US" smtClean="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algn="ctr"/>
            <a:r>
              <a:rPr lang="en-US" dirty="0" smtClean="0"/>
              <a:t>Accommodations Monitoring at  School Level</a:t>
            </a:r>
          </a:p>
        </p:txBody>
      </p:sp>
      <p:sp>
        <p:nvSpPr>
          <p:cNvPr id="83971" name="Content Placeholder 2"/>
          <p:cNvSpPr>
            <a:spLocks noGrp="1"/>
          </p:cNvSpPr>
          <p:nvPr>
            <p:ph idx="1"/>
          </p:nvPr>
        </p:nvSpPr>
        <p:spPr>
          <a:xfrm>
            <a:off x="228600" y="1447800"/>
            <a:ext cx="7467600" cy="4495800"/>
          </a:xfrm>
        </p:spPr>
        <p:txBody>
          <a:bodyPr/>
          <a:lstStyle/>
          <a:p>
            <a:r>
              <a:rPr lang="en-US" sz="2600" dirty="0" smtClean="0"/>
              <a:t>Have a plan for ensuring congruence of accommodations data across student plans (IEP/ 504/ LEP), </a:t>
            </a:r>
            <a:r>
              <a:rPr lang="en-US" sz="2600" i="1" dirty="0" smtClean="0"/>
              <a:t>Review of Accommodations Used During Testing </a:t>
            </a:r>
            <a:r>
              <a:rPr lang="en-US" sz="2600" dirty="0" smtClean="0"/>
              <a:t>forms, testing schedule, and information given to test administrators</a:t>
            </a:r>
          </a:p>
          <a:p>
            <a:pPr>
              <a:buNone/>
            </a:pPr>
            <a:endParaRPr lang="en-US" sz="1200" dirty="0" smtClean="0"/>
          </a:p>
          <a:p>
            <a:r>
              <a:rPr lang="en-US" sz="2600" dirty="0" smtClean="0"/>
              <a:t>Monitoring responsibilities specified in the Assessment Guides and </a:t>
            </a:r>
            <a:r>
              <a:rPr lang="en-US" sz="2600" i="1" dirty="0" smtClean="0"/>
              <a:t>School Test Coordinators Handbook</a:t>
            </a:r>
            <a:r>
              <a:rPr lang="en-US" sz="2600" dirty="0" smtClean="0"/>
              <a:t> for:</a:t>
            </a:r>
          </a:p>
          <a:p>
            <a:pPr lvl="1"/>
            <a:r>
              <a:rPr lang="en-US" sz="2400" dirty="0" smtClean="0"/>
              <a:t>School Test Coordinator	</a:t>
            </a:r>
          </a:p>
          <a:p>
            <a:pPr lvl="1">
              <a:buNone/>
            </a:pPr>
            <a:r>
              <a:rPr lang="en-US" sz="2400" dirty="0" smtClean="0"/>
              <a:t>– Test Administrator</a:t>
            </a:r>
          </a:p>
          <a:p>
            <a:pPr lvl="1">
              <a:buNone/>
            </a:pPr>
            <a:r>
              <a:rPr lang="en-US" sz="2400" dirty="0" smtClean="0"/>
              <a:t>– Proctor</a:t>
            </a:r>
          </a:p>
        </p:txBody>
      </p:sp>
      <p:sp>
        <p:nvSpPr>
          <p:cNvPr id="83972" name="Slide Number Placeholder 3"/>
          <p:cNvSpPr>
            <a:spLocks noGrp="1"/>
          </p:cNvSpPr>
          <p:nvPr>
            <p:ph type="sldNum" sz="quarter" idx="10"/>
          </p:nvPr>
        </p:nvSpPr>
        <p:spPr>
          <a:noFill/>
        </p:spPr>
        <p:txBody>
          <a:bodyPr/>
          <a:lstStyle/>
          <a:p>
            <a:fld id="{FEF159F9-5F70-4E37-A876-01194877F7FE}" type="slidenum">
              <a:rPr lang="en-US" smtClean="0"/>
              <a:pPr/>
              <a:t>17</a:t>
            </a:fld>
            <a:endParaRPr lang="en-US" smtClean="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 Irregularities Summary</a:t>
            </a:r>
            <a:endParaRPr lang="en-US" dirty="0"/>
          </a:p>
        </p:txBody>
      </p:sp>
      <p:sp>
        <p:nvSpPr>
          <p:cNvPr id="3" name="Content Placeholder 2"/>
          <p:cNvSpPr>
            <a:spLocks noGrp="1"/>
          </p:cNvSpPr>
          <p:nvPr>
            <p:ph idx="1"/>
          </p:nvPr>
        </p:nvSpPr>
        <p:spPr>
          <a:xfrm>
            <a:off x="685800" y="990600"/>
            <a:ext cx="7086600" cy="5105400"/>
          </a:xfrm>
        </p:spPr>
        <p:txBody>
          <a:bodyPr/>
          <a:lstStyle/>
          <a:p>
            <a:r>
              <a:rPr lang="en-US" dirty="0" smtClean="0"/>
              <a:t>Approximately 650 irregularities for state assessments</a:t>
            </a:r>
          </a:p>
          <a:p>
            <a:pPr lvl="1"/>
            <a:r>
              <a:rPr lang="en-US" sz="2600" dirty="0" smtClean="0"/>
              <a:t>Student was ill </a:t>
            </a:r>
          </a:p>
          <a:p>
            <a:pPr lvl="1"/>
            <a:r>
              <a:rPr lang="en-US" sz="2600" dirty="0" smtClean="0">
                <a:solidFill>
                  <a:srgbClr val="FF0000"/>
                </a:solidFill>
              </a:rPr>
              <a:t>Accommodations errors </a:t>
            </a:r>
          </a:p>
          <a:p>
            <a:pPr lvl="1"/>
            <a:r>
              <a:rPr lang="en-US" sz="2600" dirty="0" smtClean="0"/>
              <a:t>Test administrator/ proctor did not follow directions </a:t>
            </a:r>
          </a:p>
          <a:p>
            <a:pPr lvl="1"/>
            <a:r>
              <a:rPr lang="en-US" sz="2600" dirty="0" smtClean="0"/>
              <a:t>Disruptive student </a:t>
            </a:r>
          </a:p>
          <a:p>
            <a:pPr lvl="1"/>
            <a:r>
              <a:rPr lang="en-US" sz="2600" dirty="0" smtClean="0"/>
              <a:t>Gave wrong test </a:t>
            </a:r>
          </a:p>
          <a:p>
            <a:pPr lvl="1"/>
            <a:r>
              <a:rPr lang="en-US" sz="2600" dirty="0" smtClean="0"/>
              <a:t>Cell phone </a:t>
            </a:r>
          </a:p>
          <a:p>
            <a:pPr lvl="1"/>
            <a:r>
              <a:rPr lang="en-US" sz="2600" dirty="0" smtClean="0"/>
              <a:t>Preventable external distraction </a:t>
            </a:r>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18</a:t>
            </a:fld>
            <a:endParaRPr lang="en-US"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467600" cy="1066800"/>
          </a:xfrm>
        </p:spPr>
        <p:txBody>
          <a:bodyPr/>
          <a:lstStyle/>
          <a:p>
            <a:r>
              <a:rPr lang="en-US" dirty="0" smtClean="0"/>
              <a:t>Preventing Accommodations Irregularities</a:t>
            </a:r>
            <a:endParaRPr lang="en-US" dirty="0"/>
          </a:p>
        </p:txBody>
      </p:sp>
      <p:sp>
        <p:nvSpPr>
          <p:cNvPr id="3" name="Content Placeholder 2"/>
          <p:cNvSpPr>
            <a:spLocks noGrp="1"/>
          </p:cNvSpPr>
          <p:nvPr>
            <p:ph idx="1"/>
          </p:nvPr>
        </p:nvSpPr>
        <p:spPr>
          <a:xfrm>
            <a:off x="685800" y="1219200"/>
            <a:ext cx="7086600" cy="4876800"/>
          </a:xfrm>
        </p:spPr>
        <p:txBody>
          <a:bodyPr/>
          <a:lstStyle/>
          <a:p>
            <a:r>
              <a:rPr lang="en-US" sz="2600" dirty="0" smtClean="0"/>
              <a:t>Consistent documentation </a:t>
            </a:r>
          </a:p>
          <a:p>
            <a:pPr lvl="1"/>
            <a:r>
              <a:rPr lang="en-US" sz="2200" dirty="0" smtClean="0"/>
              <a:t>IEP/ 504/ LEP documentation</a:t>
            </a:r>
          </a:p>
          <a:p>
            <a:pPr lvl="1"/>
            <a:r>
              <a:rPr lang="en-US" sz="2200" dirty="0" smtClean="0"/>
              <a:t>School testing schedule</a:t>
            </a:r>
          </a:p>
          <a:p>
            <a:pPr lvl="1"/>
            <a:r>
              <a:rPr lang="en-US" sz="2200" i="1" dirty="0" smtClean="0"/>
              <a:t>Review of Accommodations Used During Testing </a:t>
            </a:r>
          </a:p>
          <a:p>
            <a:pPr lvl="1">
              <a:spcAft>
                <a:spcPts val="1200"/>
              </a:spcAft>
            </a:pPr>
            <a:r>
              <a:rPr lang="en-US" sz="2200" dirty="0" smtClean="0"/>
              <a:t>Information given to test administrators</a:t>
            </a:r>
          </a:p>
          <a:p>
            <a:r>
              <a:rPr lang="en-US" sz="2600" dirty="0" smtClean="0"/>
              <a:t>Train test administrators and proctors</a:t>
            </a:r>
          </a:p>
          <a:p>
            <a:pPr lvl="1"/>
            <a:r>
              <a:rPr lang="en-US" sz="2200" dirty="0" smtClean="0"/>
              <a:t>Appropriate implementation</a:t>
            </a:r>
          </a:p>
          <a:p>
            <a:pPr lvl="1"/>
            <a:r>
              <a:rPr lang="en-US" sz="2200" dirty="0" smtClean="0"/>
              <a:t>Reading accommodations documentation</a:t>
            </a:r>
          </a:p>
          <a:p>
            <a:pPr lvl="1">
              <a:spcAft>
                <a:spcPts val="1200"/>
              </a:spcAft>
            </a:pPr>
            <a:r>
              <a:rPr lang="en-US" sz="2200" dirty="0" smtClean="0"/>
              <a:t>How to contact STC on test day with questions</a:t>
            </a:r>
          </a:p>
          <a:p>
            <a:pPr>
              <a:spcAft>
                <a:spcPts val="1200"/>
              </a:spcAft>
            </a:pPr>
            <a:r>
              <a:rPr lang="en-US" sz="2600" dirty="0" smtClean="0"/>
              <a:t>Practice opportunities for school</a:t>
            </a:r>
          </a:p>
          <a:p>
            <a:r>
              <a:rPr lang="en-US" sz="2600" dirty="0" smtClean="0"/>
              <a:t>Materials available and working </a:t>
            </a:r>
          </a:p>
          <a:p>
            <a:pPr lvl="1"/>
            <a:r>
              <a:rPr lang="en-US" sz="2200" dirty="0" smtClean="0"/>
              <a:t>Glasses, AT devices, bilingual dictionary</a:t>
            </a:r>
          </a:p>
          <a:p>
            <a:endParaRPr lang="en-US" dirty="0" smtClean="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19</a:t>
            </a:fld>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76400"/>
            <a:ext cx="7696200" cy="1752600"/>
          </a:xfrm>
        </p:spPr>
        <p:txBody>
          <a:bodyPr/>
          <a:lstStyle/>
          <a:p>
            <a:r>
              <a:rPr lang="en-US" sz="4200" dirty="0" smtClean="0"/>
              <a:t>WHAT IS AN ACCOMMODATION?</a:t>
            </a:r>
            <a:endParaRPr lang="en-US" sz="4200"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a:t>
            </a:fld>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Irregularities &amp; Sanctions</a:t>
            </a:r>
            <a:endParaRPr lang="en-US" dirty="0"/>
          </a:p>
        </p:txBody>
      </p:sp>
      <p:sp>
        <p:nvSpPr>
          <p:cNvPr id="3" name="Content Placeholder 2"/>
          <p:cNvSpPr>
            <a:spLocks noGrp="1"/>
          </p:cNvSpPr>
          <p:nvPr>
            <p:ph idx="1"/>
          </p:nvPr>
        </p:nvSpPr>
        <p:spPr>
          <a:xfrm>
            <a:off x="609600" y="990600"/>
            <a:ext cx="7162800" cy="5105400"/>
          </a:xfrm>
        </p:spPr>
        <p:txBody>
          <a:bodyPr/>
          <a:lstStyle/>
          <a:p>
            <a:r>
              <a:rPr lang="en-US" sz="2600" dirty="0" smtClean="0"/>
              <a:t>For a test misadministration caused by a staff error</a:t>
            </a:r>
          </a:p>
          <a:p>
            <a:pPr lvl="1"/>
            <a:r>
              <a:rPr lang="en-US" sz="2200" dirty="0" smtClean="0"/>
              <a:t>Principal must write a letter documenting the incident and impact on students and send to</a:t>
            </a:r>
          </a:p>
          <a:p>
            <a:pPr lvl="2"/>
            <a:r>
              <a:rPr lang="en-US" sz="1800" dirty="0" smtClean="0"/>
              <a:t>Employee responsible (including proctor)</a:t>
            </a:r>
          </a:p>
          <a:p>
            <a:pPr lvl="2"/>
            <a:r>
              <a:rPr lang="en-US" sz="1800" dirty="0" smtClean="0"/>
              <a:t>Filed in employee’s record at school</a:t>
            </a:r>
          </a:p>
          <a:p>
            <a:pPr lvl="2"/>
            <a:r>
              <a:rPr lang="en-US" sz="1800" dirty="0" smtClean="0"/>
              <a:t>State and Federal Programs (will send to Employee Relations)</a:t>
            </a:r>
          </a:p>
          <a:p>
            <a:pPr lvl="1">
              <a:buNone/>
            </a:pPr>
            <a:endParaRPr lang="en-US" sz="1200" dirty="0" smtClean="0"/>
          </a:p>
          <a:p>
            <a:r>
              <a:rPr lang="en-US" sz="2600" i="1" dirty="0" smtClean="0"/>
              <a:t>Testing Code of Ethics</a:t>
            </a:r>
            <a:r>
              <a:rPr lang="en-US" sz="2600" dirty="0" smtClean="0"/>
              <a:t>’ violations including accommodations errors can result in:</a:t>
            </a:r>
          </a:p>
          <a:p>
            <a:pPr lvl="1"/>
            <a:r>
              <a:rPr lang="en-US" sz="2200" dirty="0" smtClean="0"/>
              <a:t>Suspension or revoking of professional license</a:t>
            </a:r>
          </a:p>
          <a:p>
            <a:pPr lvl="1"/>
            <a:r>
              <a:rPr lang="en-US" sz="2200" dirty="0" smtClean="0"/>
              <a:t>Dismissal</a:t>
            </a:r>
          </a:p>
          <a:p>
            <a:pPr lvl="1"/>
            <a:r>
              <a:rPr lang="en-US" sz="2200" dirty="0" smtClean="0"/>
              <a:t>Civil or criminal prosecution</a:t>
            </a:r>
            <a:endParaRPr lang="en-US" sz="2200"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20</a:t>
            </a:fld>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9800"/>
            <a:ext cx="7772400" cy="1362075"/>
          </a:xfrm>
        </p:spPr>
        <p:txBody>
          <a:bodyPr/>
          <a:lstStyle/>
          <a:p>
            <a:pPr algn="ctr"/>
            <a:r>
              <a:rPr lang="en-US" dirty="0" smtClean="0"/>
              <a:t>Testing Accommodations</a:t>
            </a:r>
            <a:endParaRPr lang="en-US" dirty="0"/>
          </a:p>
        </p:txBody>
      </p:sp>
      <p:sp>
        <p:nvSpPr>
          <p:cNvPr id="4" name="Slide Number Placeholder 3"/>
          <p:cNvSpPr>
            <a:spLocks noGrp="1"/>
          </p:cNvSpPr>
          <p:nvPr>
            <p:ph type="sldNum" sz="quarter" idx="10"/>
          </p:nvPr>
        </p:nvSpPr>
        <p:spPr/>
        <p:txBody>
          <a:bodyPr/>
          <a:lstStyle/>
          <a:p>
            <a:pPr>
              <a:defRPr/>
            </a:pPr>
            <a:fld id="{0FD73BD3-48B2-4FFE-9F12-C8CD2DC87CF7}" type="slidenum">
              <a:rPr lang="en-US" smtClean="0"/>
              <a:pPr>
                <a:defRPr/>
              </a:pPr>
              <a:t>21</a:t>
            </a:fld>
            <a:endParaRPr lang="en-US">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Accommodations</a:t>
            </a:r>
            <a:endParaRPr lang="en-US" dirty="0"/>
          </a:p>
        </p:txBody>
      </p:sp>
      <p:sp>
        <p:nvSpPr>
          <p:cNvPr id="3" name="Content Placeholder 2"/>
          <p:cNvSpPr>
            <a:spLocks noGrp="1"/>
          </p:cNvSpPr>
          <p:nvPr>
            <p:ph idx="1"/>
          </p:nvPr>
        </p:nvSpPr>
        <p:spPr>
          <a:xfrm>
            <a:off x="304800" y="1295400"/>
            <a:ext cx="7239000" cy="4800600"/>
          </a:xfrm>
        </p:spPr>
        <p:txBody>
          <a:bodyPr/>
          <a:lstStyle/>
          <a:p>
            <a:pPr>
              <a:buNone/>
            </a:pPr>
            <a:r>
              <a:rPr lang="en-US" u="sng" dirty="0" smtClean="0"/>
              <a:t>For any state-mandated tests:</a:t>
            </a:r>
          </a:p>
          <a:p>
            <a:pPr>
              <a:buNone/>
            </a:pPr>
            <a:endParaRPr lang="en-US" u="sng" dirty="0" smtClean="0"/>
          </a:p>
          <a:p>
            <a:r>
              <a:rPr lang="en-US" dirty="0" smtClean="0"/>
              <a:t>Accommodations must be documented in student’s current IEP, 504 or LEP plans at least 30 days prior to the testing window</a:t>
            </a:r>
          </a:p>
          <a:p>
            <a:r>
              <a:rPr lang="en-US" dirty="0" smtClean="0"/>
              <a:t>Must be routinely used during instruction and similar classroom assessment that measure the same construct</a:t>
            </a: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22</a:t>
            </a:fld>
            <a:endParaRPr 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Accommodations</a:t>
            </a:r>
            <a:endParaRPr lang="en-US" dirty="0"/>
          </a:p>
        </p:txBody>
      </p:sp>
      <p:sp>
        <p:nvSpPr>
          <p:cNvPr id="3" name="Content Placeholder 2"/>
          <p:cNvSpPr>
            <a:spLocks noGrp="1"/>
          </p:cNvSpPr>
          <p:nvPr>
            <p:ph idx="1"/>
          </p:nvPr>
        </p:nvSpPr>
        <p:spPr>
          <a:xfrm>
            <a:off x="381000" y="1066800"/>
            <a:ext cx="7315200" cy="5029200"/>
          </a:xfrm>
        </p:spPr>
        <p:txBody>
          <a:bodyPr/>
          <a:lstStyle/>
          <a:p>
            <a:pPr>
              <a:spcAft>
                <a:spcPts val="600"/>
              </a:spcAft>
            </a:pPr>
            <a:r>
              <a:rPr lang="en-US" dirty="0" smtClean="0"/>
              <a:t>Prior to testing, students must be provided the following information if they have documented accommodations:</a:t>
            </a:r>
          </a:p>
          <a:p>
            <a:pPr lvl="1"/>
            <a:r>
              <a:rPr lang="en-US" dirty="0" smtClean="0"/>
              <a:t>Identity of the test administrator, proctor, interpreter, </a:t>
            </a:r>
            <a:r>
              <a:rPr lang="en-US" dirty="0" err="1" smtClean="0"/>
              <a:t>transliterator</a:t>
            </a:r>
            <a:r>
              <a:rPr lang="en-US" dirty="0" smtClean="0"/>
              <a:t> or scribe (if known)</a:t>
            </a:r>
          </a:p>
          <a:p>
            <a:pPr lvl="1"/>
            <a:r>
              <a:rPr lang="en-US" dirty="0" smtClean="0"/>
              <a:t>Test date, time, and room location</a:t>
            </a:r>
          </a:p>
          <a:p>
            <a:pPr lvl="1"/>
            <a:r>
              <a:rPr lang="en-US" dirty="0" smtClean="0"/>
              <a:t>Test accommodations that will be provided and their proper implementation</a:t>
            </a: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23</a:t>
            </a:fld>
            <a:endParaRPr 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 Test Results</a:t>
            </a:r>
            <a:endParaRPr lang="en-US" dirty="0"/>
          </a:p>
        </p:txBody>
      </p:sp>
      <p:sp>
        <p:nvSpPr>
          <p:cNvPr id="3" name="Content Placeholder 2"/>
          <p:cNvSpPr>
            <a:spLocks noGrp="1"/>
          </p:cNvSpPr>
          <p:nvPr>
            <p:ph idx="1"/>
          </p:nvPr>
        </p:nvSpPr>
        <p:spPr>
          <a:xfrm>
            <a:off x="609600" y="1219200"/>
            <a:ext cx="7162800" cy="4724400"/>
          </a:xfrm>
        </p:spPr>
        <p:txBody>
          <a:bodyPr/>
          <a:lstStyle/>
          <a:p>
            <a:r>
              <a:rPr lang="en-US" dirty="0" smtClean="0"/>
              <a:t>Use of any of the following during a North Carolina test designed to measure reading comprehension:</a:t>
            </a:r>
          </a:p>
          <a:p>
            <a:pPr lvl="1"/>
            <a:r>
              <a:rPr lang="en-US" dirty="0" smtClean="0"/>
              <a:t>Test administrator reads test aloud</a:t>
            </a:r>
          </a:p>
          <a:p>
            <a:pPr lvl="1"/>
            <a:r>
              <a:rPr lang="en-US" dirty="0" smtClean="0"/>
              <a:t>Interpreter/</a:t>
            </a:r>
            <a:r>
              <a:rPr lang="en-US" dirty="0" err="1" smtClean="0"/>
              <a:t>transliterator</a:t>
            </a:r>
            <a:r>
              <a:rPr lang="en-US" dirty="0" smtClean="0"/>
              <a:t> signs/cues test</a:t>
            </a:r>
          </a:p>
          <a:p>
            <a:pPr lvl="1">
              <a:spcAft>
                <a:spcPts val="1200"/>
              </a:spcAft>
            </a:pPr>
            <a:r>
              <a:rPr lang="en-US" dirty="0" smtClean="0"/>
              <a:t>Assistive technology read aloud</a:t>
            </a:r>
          </a:p>
          <a:p>
            <a:r>
              <a:rPr lang="en-US" dirty="0" smtClean="0"/>
              <a:t>Testing before the school’s scheduled testing date</a:t>
            </a:r>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24</a:t>
            </a:fld>
            <a:endParaRPr lang="en-US"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Marks Answers in </a:t>
            </a:r>
            <a:br>
              <a:rPr lang="en-US" dirty="0" smtClean="0"/>
            </a:br>
            <a:r>
              <a:rPr lang="en-US" dirty="0" smtClean="0"/>
              <a:t>Test Book</a:t>
            </a:r>
            <a:endParaRPr lang="en-US" dirty="0"/>
          </a:p>
        </p:txBody>
      </p:sp>
      <p:sp>
        <p:nvSpPr>
          <p:cNvPr id="3" name="Content Placeholder 2"/>
          <p:cNvSpPr>
            <a:spLocks noGrp="1"/>
          </p:cNvSpPr>
          <p:nvPr>
            <p:ph idx="1"/>
          </p:nvPr>
        </p:nvSpPr>
        <p:spPr>
          <a:xfrm>
            <a:off x="304800" y="1524000"/>
            <a:ext cx="7467600" cy="4648200"/>
          </a:xfrm>
        </p:spPr>
        <p:txBody>
          <a:bodyPr/>
          <a:lstStyle/>
          <a:p>
            <a:r>
              <a:rPr lang="en-US" u="sng" dirty="0" smtClean="0"/>
              <a:t>ALL</a:t>
            </a:r>
            <a:r>
              <a:rPr lang="en-US" dirty="0" smtClean="0"/>
              <a:t> students may write in </a:t>
            </a:r>
          </a:p>
          <a:p>
            <a:pPr>
              <a:buNone/>
            </a:pPr>
            <a:r>
              <a:rPr lang="en-US" dirty="0" smtClean="0"/>
              <a:t>    their test booklet –  </a:t>
            </a:r>
          </a:p>
          <a:p>
            <a:pPr>
              <a:buNone/>
            </a:pPr>
            <a:r>
              <a:rPr lang="en-US" dirty="0" smtClean="0"/>
              <a:t>      no accommodation needed!</a:t>
            </a:r>
          </a:p>
          <a:p>
            <a:pPr>
              <a:buNone/>
            </a:pPr>
            <a:endParaRPr lang="en-US" sz="1200" dirty="0" smtClean="0"/>
          </a:p>
          <a:p>
            <a:r>
              <a:rPr lang="en-US" dirty="0" smtClean="0"/>
              <a:t>Students with MIB </a:t>
            </a:r>
            <a:r>
              <a:rPr lang="en-US" u="sng" dirty="0" smtClean="0"/>
              <a:t>do not transfer their answers</a:t>
            </a:r>
            <a:r>
              <a:rPr lang="en-US" dirty="0" smtClean="0"/>
              <a:t> from booklet to answer sheet</a:t>
            </a:r>
          </a:p>
          <a:p>
            <a:r>
              <a:rPr lang="en-US" dirty="0" smtClean="0"/>
              <a:t>Students with MIB </a:t>
            </a:r>
            <a:r>
              <a:rPr lang="en-US" u="sng" dirty="0" smtClean="0"/>
              <a:t>must not </a:t>
            </a:r>
            <a:r>
              <a:rPr lang="en-US" dirty="0" smtClean="0"/>
              <a:t>be given an answer sheet, must circle answers in book</a:t>
            </a:r>
          </a:p>
          <a:p>
            <a:r>
              <a:rPr lang="en-US" dirty="0" smtClean="0"/>
              <a:t>May be tested in regular setting</a:t>
            </a:r>
            <a:endParaRPr lang="en-US" dirty="0"/>
          </a:p>
        </p:txBody>
      </p:sp>
      <p:pic>
        <p:nvPicPr>
          <p:cNvPr id="4" name="Picture 3" descr="Math_test_booklet.jpg"/>
          <p:cNvPicPr>
            <a:picLocks noChangeAspect="1"/>
          </p:cNvPicPr>
          <p:nvPr/>
        </p:nvPicPr>
        <p:blipFill>
          <a:blip r:embed="rId3" cstate="print"/>
          <a:stretch>
            <a:fillRect/>
          </a:stretch>
        </p:blipFill>
        <p:spPr>
          <a:xfrm>
            <a:off x="5410200" y="685800"/>
            <a:ext cx="2286000" cy="1714500"/>
          </a:xfrm>
          <a:prstGeom prst="rect">
            <a:avLst/>
          </a:prstGeom>
        </p:spPr>
      </p:pic>
      <p:sp>
        <p:nvSpPr>
          <p:cNvPr id="5" name="Slide Number Placeholder 4"/>
          <p:cNvSpPr>
            <a:spLocks noGrp="1"/>
          </p:cNvSpPr>
          <p:nvPr>
            <p:ph type="sldNum" sz="quarter" idx="10"/>
          </p:nvPr>
        </p:nvSpPr>
        <p:spPr/>
        <p:txBody>
          <a:bodyPr/>
          <a:lstStyle/>
          <a:p>
            <a:pPr>
              <a:defRPr/>
            </a:pPr>
            <a:fld id="{7AE00BFE-572F-46DB-BFBC-826C12633FAC}" type="slidenum">
              <a:rPr lang="en-US" smtClean="0"/>
              <a:pPr>
                <a:defRPr/>
              </a:pPr>
              <a:t>25</a:t>
            </a:fld>
            <a:endParaRPr lang="en-US"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Marks Answers in Test Book (cont’d)</a:t>
            </a:r>
            <a:endParaRPr lang="en-US" dirty="0"/>
          </a:p>
        </p:txBody>
      </p:sp>
      <p:sp>
        <p:nvSpPr>
          <p:cNvPr id="3" name="Content Placeholder 2"/>
          <p:cNvSpPr>
            <a:spLocks noGrp="1"/>
          </p:cNvSpPr>
          <p:nvPr>
            <p:ph idx="1"/>
          </p:nvPr>
        </p:nvSpPr>
        <p:spPr>
          <a:xfrm>
            <a:off x="457200" y="1447800"/>
            <a:ext cx="7315200" cy="4648200"/>
          </a:xfrm>
        </p:spPr>
        <p:txBody>
          <a:bodyPr/>
          <a:lstStyle/>
          <a:p>
            <a:r>
              <a:rPr lang="en-US" dirty="0" smtClean="0"/>
              <a:t>Test administrators may omit instructions that mention answer sheets</a:t>
            </a:r>
          </a:p>
          <a:p>
            <a:r>
              <a:rPr lang="en-US" dirty="0" smtClean="0"/>
              <a:t>Transcribing student responses – secure setting with a group of at least 3 individuals</a:t>
            </a:r>
          </a:p>
          <a:p>
            <a:r>
              <a:rPr lang="en-US" dirty="0" smtClean="0"/>
              <a:t>Student name and ID number written on front of test booklet</a:t>
            </a:r>
          </a:p>
          <a:p>
            <a:r>
              <a:rPr lang="en-US" dirty="0" smtClean="0"/>
              <a:t>All MIB booklets must be brought to Scoring Center for State assessments</a:t>
            </a:r>
          </a:p>
          <a:p>
            <a:r>
              <a:rPr lang="en-US" sz="3000" dirty="0" smtClean="0"/>
              <a:t>Online - MIB not applicable</a:t>
            </a:r>
          </a:p>
          <a:p>
            <a:pPr lvl="1">
              <a:buNone/>
            </a:pP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26</a:t>
            </a:fld>
            <a:endParaRPr lang="en-US"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Administrator Reads Test Aloud: Test Administrators</a:t>
            </a:r>
            <a:endParaRPr lang="en-US" dirty="0"/>
          </a:p>
        </p:txBody>
      </p:sp>
      <p:sp>
        <p:nvSpPr>
          <p:cNvPr id="3" name="Content Placeholder 2"/>
          <p:cNvSpPr>
            <a:spLocks noGrp="1"/>
          </p:cNvSpPr>
          <p:nvPr>
            <p:ph idx="1"/>
          </p:nvPr>
        </p:nvSpPr>
        <p:spPr>
          <a:xfrm>
            <a:off x="304800" y="1447800"/>
            <a:ext cx="7543800" cy="4495800"/>
          </a:xfrm>
        </p:spPr>
        <p:txBody>
          <a:bodyPr/>
          <a:lstStyle/>
          <a:p>
            <a:r>
              <a:rPr lang="en-US" dirty="0" smtClean="0"/>
              <a:t>Prior to Testing:</a:t>
            </a:r>
          </a:p>
          <a:p>
            <a:endParaRPr lang="en-US" sz="1200" dirty="0" smtClean="0"/>
          </a:p>
          <a:p>
            <a:pPr lvl="1"/>
            <a:r>
              <a:rPr lang="en-US" dirty="0" smtClean="0"/>
              <a:t>Must review test procedures</a:t>
            </a:r>
          </a:p>
          <a:p>
            <a:pPr lvl="1"/>
            <a:endParaRPr lang="en-US" sz="1200" dirty="0" smtClean="0"/>
          </a:p>
          <a:p>
            <a:pPr lvl="1"/>
            <a:r>
              <a:rPr lang="en-US" dirty="0" smtClean="0"/>
              <a:t>Must be familiar with grade level/course content</a:t>
            </a:r>
          </a:p>
          <a:p>
            <a:pPr lvl="1"/>
            <a:endParaRPr lang="en-US" sz="1200" dirty="0" smtClean="0"/>
          </a:p>
          <a:p>
            <a:pPr lvl="1"/>
            <a:r>
              <a:rPr lang="en-US" dirty="0" smtClean="0"/>
              <a:t>Must be trained on proper implementation and have time to practice utilizing the Practice Read Aloud activities</a:t>
            </a:r>
          </a:p>
          <a:p>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27</a:t>
            </a:fld>
            <a:endParaRPr lang="en-US"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Administrator Reads Test Aloud</a:t>
            </a:r>
            <a:endParaRPr lang="en-US" dirty="0"/>
          </a:p>
        </p:txBody>
      </p:sp>
      <p:sp>
        <p:nvSpPr>
          <p:cNvPr id="3" name="Content Placeholder 2"/>
          <p:cNvSpPr>
            <a:spLocks noGrp="1"/>
          </p:cNvSpPr>
          <p:nvPr>
            <p:ph idx="1"/>
          </p:nvPr>
        </p:nvSpPr>
        <p:spPr>
          <a:xfrm>
            <a:off x="381000" y="1371600"/>
            <a:ext cx="7162800" cy="4724400"/>
          </a:xfrm>
        </p:spPr>
        <p:txBody>
          <a:bodyPr/>
          <a:lstStyle/>
          <a:p>
            <a:r>
              <a:rPr lang="en-US" b="1" u="sng" dirty="0" smtClean="0"/>
              <a:t>During Testing:</a:t>
            </a:r>
          </a:p>
          <a:p>
            <a:pPr>
              <a:buNone/>
            </a:pPr>
            <a:endParaRPr lang="en-US" u="sng" dirty="0" smtClean="0"/>
          </a:p>
          <a:p>
            <a:pPr lvl="1"/>
            <a:r>
              <a:rPr lang="en-US" dirty="0" smtClean="0"/>
              <a:t>Students must be provided Testing in a Separate Room accommodation</a:t>
            </a:r>
          </a:p>
          <a:p>
            <a:pPr lvl="2"/>
            <a:r>
              <a:rPr lang="en-US" sz="2800" dirty="0" smtClean="0"/>
              <a:t>One-on-One </a:t>
            </a:r>
          </a:p>
          <a:p>
            <a:pPr lvl="2"/>
            <a:r>
              <a:rPr lang="en-US" sz="2800" dirty="0" smtClean="0"/>
              <a:t>Small group</a:t>
            </a:r>
          </a:p>
          <a:p>
            <a:pPr lvl="1">
              <a:buNone/>
            </a:pPr>
            <a:endParaRPr lang="en-US" dirty="0" smtClean="0"/>
          </a:p>
          <a:p>
            <a:pPr lvl="1"/>
            <a:r>
              <a:rPr lang="en-US" dirty="0" smtClean="0"/>
              <a:t>Students should be grouped based on how the test is to be read aloud</a:t>
            </a: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28</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Administrator Reads Test Aloud</a:t>
            </a:r>
            <a:endParaRPr lang="en-US" dirty="0"/>
          </a:p>
        </p:txBody>
      </p:sp>
      <p:sp>
        <p:nvSpPr>
          <p:cNvPr id="3" name="Content Placeholder 2"/>
          <p:cNvSpPr>
            <a:spLocks noGrp="1"/>
          </p:cNvSpPr>
          <p:nvPr>
            <p:ph idx="1"/>
          </p:nvPr>
        </p:nvSpPr>
        <p:spPr>
          <a:xfrm>
            <a:off x="381000" y="1447800"/>
            <a:ext cx="7162800" cy="4495800"/>
          </a:xfrm>
        </p:spPr>
        <p:txBody>
          <a:bodyPr/>
          <a:lstStyle/>
          <a:p>
            <a:r>
              <a:rPr lang="en-US" b="1" u="sng" dirty="0" smtClean="0"/>
              <a:t>During Testing:</a:t>
            </a:r>
          </a:p>
          <a:p>
            <a:endParaRPr lang="en-US" sz="1200" b="1" u="sng" dirty="0" smtClean="0"/>
          </a:p>
          <a:p>
            <a:pPr lvl="1"/>
            <a:r>
              <a:rPr lang="en-US" dirty="0" smtClean="0"/>
              <a:t>Test administrator reads directions, items, and answer choices as written</a:t>
            </a:r>
          </a:p>
          <a:p>
            <a:pPr lvl="1"/>
            <a:endParaRPr lang="en-US" sz="1200" dirty="0" smtClean="0"/>
          </a:p>
          <a:p>
            <a:pPr lvl="1"/>
            <a:endParaRPr lang="en-US" sz="1200" dirty="0" smtClean="0"/>
          </a:p>
          <a:p>
            <a:pPr lvl="1"/>
            <a:r>
              <a:rPr lang="en-US" dirty="0" smtClean="0"/>
              <a:t>Test administrator must read items and answer choices in a consistent manner</a:t>
            </a: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29</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685800" y="228600"/>
            <a:ext cx="7772400" cy="677863"/>
          </a:xfrm>
        </p:spPr>
        <p:txBody>
          <a:bodyPr>
            <a:spAutoFit/>
          </a:bodyPr>
          <a:lstStyle/>
          <a:p>
            <a:pPr algn="ctr" eaLnBrk="1" hangingPunct="1"/>
            <a:r>
              <a:rPr lang="en-US" dirty="0" smtClean="0"/>
              <a:t>Accommodations . . .</a:t>
            </a:r>
          </a:p>
        </p:txBody>
      </p:sp>
      <p:sp>
        <p:nvSpPr>
          <p:cNvPr id="10243" name="Content Placeholder 4"/>
          <p:cNvSpPr>
            <a:spLocks noGrp="1"/>
          </p:cNvSpPr>
          <p:nvPr>
            <p:ph idx="1"/>
          </p:nvPr>
        </p:nvSpPr>
        <p:spPr>
          <a:xfrm>
            <a:off x="152400" y="1102578"/>
            <a:ext cx="7696200" cy="5755422"/>
          </a:xfrm>
        </p:spPr>
        <p:txBody>
          <a:bodyPr wrap="square">
            <a:spAutoFit/>
          </a:bodyPr>
          <a:lstStyle/>
          <a:p>
            <a:pPr eaLnBrk="1" hangingPunct="1"/>
            <a:r>
              <a:rPr lang="en-US" sz="2800" dirty="0" smtClean="0"/>
              <a:t>Are changes in the way a student accesses instruction or an assessment</a:t>
            </a:r>
          </a:p>
          <a:p>
            <a:pPr eaLnBrk="1" hangingPunct="1"/>
            <a:r>
              <a:rPr lang="en-US" sz="2800" dirty="0" smtClean="0"/>
              <a:t>Do </a:t>
            </a:r>
            <a:r>
              <a:rPr lang="en-US" sz="2800" i="1" dirty="0" smtClean="0"/>
              <a:t>not</a:t>
            </a:r>
            <a:r>
              <a:rPr lang="en-US" sz="2800" dirty="0" smtClean="0"/>
              <a:t> change the construct of the assignment/ assessment</a:t>
            </a:r>
          </a:p>
          <a:p>
            <a:pPr eaLnBrk="1" hangingPunct="1"/>
            <a:r>
              <a:rPr lang="en-US" sz="2800" dirty="0" smtClean="0"/>
              <a:t>Give student equal access to learning without “watering down” the content</a:t>
            </a:r>
          </a:p>
          <a:p>
            <a:pPr eaLnBrk="1" hangingPunct="1"/>
            <a:r>
              <a:rPr lang="en-US" sz="2800" dirty="0" smtClean="0"/>
              <a:t>Are not to be provided for score enhancement</a:t>
            </a:r>
          </a:p>
          <a:p>
            <a:pPr eaLnBrk="1" hangingPunct="1"/>
            <a:r>
              <a:rPr lang="en-US" sz="2800" dirty="0" smtClean="0"/>
              <a:t>Must be aligned or matched between classroom instruction, classroom assessments, district tests, and state tests</a:t>
            </a:r>
          </a:p>
          <a:p>
            <a:pPr eaLnBrk="1" hangingPunct="1"/>
            <a:endParaRPr lang="en-US" dirty="0" smtClean="0"/>
          </a:p>
          <a:p>
            <a:pPr eaLnBrk="1" hangingPunct="1"/>
            <a:endParaRPr lang="en-US" dirty="0" smtClean="0"/>
          </a:p>
        </p:txBody>
      </p:sp>
      <p:sp>
        <p:nvSpPr>
          <p:cNvPr id="10244" name="Slide Number Placeholder 3"/>
          <p:cNvSpPr>
            <a:spLocks noGrp="1"/>
          </p:cNvSpPr>
          <p:nvPr>
            <p:ph type="sldNum" sz="quarter" idx="10"/>
          </p:nvPr>
        </p:nvSpPr>
        <p:spPr>
          <a:noFill/>
        </p:spPr>
        <p:txBody>
          <a:bodyPr/>
          <a:lstStyle/>
          <a:p>
            <a:fld id="{7CFC2326-E082-4439-8A90-0BA91C6BAAC1}" type="slidenum">
              <a:rPr lang="en-US" smtClean="0"/>
              <a:pPr/>
              <a:t>3</a:t>
            </a:fld>
            <a:endParaRPr lang="en-US"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Administrator Reads Test Aloud – </a:t>
            </a:r>
            <a:r>
              <a:rPr lang="en-US" u="sng" dirty="0" smtClean="0"/>
              <a:t>Read Everything</a:t>
            </a:r>
            <a:endParaRPr lang="en-US" u="sng" dirty="0"/>
          </a:p>
        </p:txBody>
      </p:sp>
      <p:sp>
        <p:nvSpPr>
          <p:cNvPr id="3" name="Content Placeholder 2"/>
          <p:cNvSpPr>
            <a:spLocks noGrp="1"/>
          </p:cNvSpPr>
          <p:nvPr>
            <p:ph idx="1"/>
          </p:nvPr>
        </p:nvSpPr>
        <p:spPr>
          <a:xfrm>
            <a:off x="457200" y="1447800"/>
            <a:ext cx="7315200" cy="4648200"/>
          </a:xfrm>
        </p:spPr>
        <p:txBody>
          <a:bodyPr/>
          <a:lstStyle/>
          <a:p>
            <a:r>
              <a:rPr lang="en-US" dirty="0" smtClean="0"/>
              <a:t>Test Administrator must read;</a:t>
            </a:r>
          </a:p>
          <a:p>
            <a:pPr lvl="1"/>
            <a:r>
              <a:rPr lang="en-US" sz="2600" dirty="0" smtClean="0"/>
              <a:t>Item number</a:t>
            </a:r>
          </a:p>
          <a:p>
            <a:pPr lvl="1"/>
            <a:r>
              <a:rPr lang="en-US" sz="2600" dirty="0" smtClean="0"/>
              <a:t>Test item</a:t>
            </a:r>
          </a:p>
          <a:p>
            <a:pPr lvl="1"/>
            <a:r>
              <a:rPr lang="en-US" sz="2600" dirty="0" smtClean="0"/>
              <a:t>Corresponding answer choices</a:t>
            </a:r>
          </a:p>
          <a:p>
            <a:pPr marL="347663" lvl="1" indent="-347663">
              <a:buFont typeface="Arial" pitchFamily="34" charset="0"/>
              <a:buChar char="•"/>
            </a:pPr>
            <a:r>
              <a:rPr lang="en-US" dirty="0" smtClean="0"/>
              <a:t>Pause and allow all students to choose an answer </a:t>
            </a:r>
          </a:p>
          <a:p>
            <a:pPr marL="347663" lvl="1" indent="-347663">
              <a:buFont typeface="Arial" pitchFamily="34" charset="0"/>
              <a:buChar char="•"/>
            </a:pPr>
            <a:r>
              <a:rPr lang="en-US" dirty="0" smtClean="0"/>
              <a:t>While students are responding, review next item to determine how it should be read</a:t>
            </a:r>
          </a:p>
          <a:p>
            <a:pPr marL="347663" lvl="1" indent="-347663">
              <a:buFont typeface="Arial" pitchFamily="34" charset="0"/>
              <a:buChar char="•"/>
            </a:pPr>
            <a:r>
              <a:rPr lang="en-US" dirty="0" smtClean="0"/>
              <a:t>Proceed to next item after all students have marked their answers</a:t>
            </a:r>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30</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Administrator Reads Test Aloud – </a:t>
            </a:r>
            <a:r>
              <a:rPr lang="en-US" u="sng" dirty="0" smtClean="0"/>
              <a:t>By Student Request</a:t>
            </a:r>
            <a:endParaRPr lang="en-US" u="sng" dirty="0"/>
          </a:p>
        </p:txBody>
      </p:sp>
      <p:sp>
        <p:nvSpPr>
          <p:cNvPr id="3" name="Content Placeholder 2"/>
          <p:cNvSpPr>
            <a:spLocks noGrp="1"/>
          </p:cNvSpPr>
          <p:nvPr>
            <p:ph idx="1"/>
          </p:nvPr>
        </p:nvSpPr>
        <p:spPr>
          <a:xfrm>
            <a:off x="304800" y="1371600"/>
            <a:ext cx="7391400" cy="4724400"/>
          </a:xfrm>
        </p:spPr>
        <p:txBody>
          <a:bodyPr/>
          <a:lstStyle/>
          <a:p>
            <a:r>
              <a:rPr lang="en-US" sz="2600" dirty="0" smtClean="0"/>
              <a:t>One-on-one or Small Group </a:t>
            </a:r>
          </a:p>
          <a:p>
            <a:pPr lvl="1"/>
            <a:r>
              <a:rPr lang="en-US" sz="2400" dirty="0" smtClean="0"/>
              <a:t>6 students or less &amp; at least 6 feet apart</a:t>
            </a:r>
          </a:p>
          <a:p>
            <a:r>
              <a:rPr lang="en-US" sz="2600" dirty="0" smtClean="0"/>
              <a:t>Student will indicate which item number he/she needs read aloud</a:t>
            </a:r>
          </a:p>
          <a:p>
            <a:r>
              <a:rPr lang="en-US" sz="2600" dirty="0" smtClean="0"/>
              <a:t>Test administrator should pause to read problem to self prior to reading aloud to student</a:t>
            </a:r>
          </a:p>
          <a:p>
            <a:r>
              <a:rPr lang="en-US" sz="2600" dirty="0" smtClean="0"/>
              <a:t>Test administrator must move near the student and quietly read:</a:t>
            </a:r>
          </a:p>
          <a:p>
            <a:pPr lvl="1"/>
            <a:r>
              <a:rPr lang="en-US" sz="2400" dirty="0" smtClean="0"/>
              <a:t>Item number</a:t>
            </a:r>
          </a:p>
          <a:p>
            <a:pPr lvl="1"/>
            <a:r>
              <a:rPr lang="en-US" sz="2400" dirty="0" smtClean="0"/>
              <a:t>Test item</a:t>
            </a:r>
          </a:p>
          <a:p>
            <a:pPr lvl="1"/>
            <a:r>
              <a:rPr lang="en-US" sz="2400" dirty="0" smtClean="0"/>
              <a:t>Corresponding answer choices</a:t>
            </a:r>
            <a:endParaRPr lang="en-US" sz="2400"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31</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Reads Test Aloud – Student Controlled</a:t>
            </a:r>
            <a:endParaRPr lang="en-US" dirty="0"/>
          </a:p>
        </p:txBody>
      </p:sp>
      <p:sp>
        <p:nvSpPr>
          <p:cNvPr id="3" name="Content Placeholder 2"/>
          <p:cNvSpPr>
            <a:spLocks noGrp="1"/>
          </p:cNvSpPr>
          <p:nvPr>
            <p:ph idx="1"/>
          </p:nvPr>
        </p:nvSpPr>
        <p:spPr>
          <a:xfrm>
            <a:off x="457200" y="1447800"/>
            <a:ext cx="7162800" cy="4495800"/>
          </a:xfrm>
        </p:spPr>
        <p:txBody>
          <a:bodyPr/>
          <a:lstStyle/>
          <a:p>
            <a:r>
              <a:rPr lang="en-US" dirty="0" smtClean="0"/>
              <a:t>Available for online assessments </a:t>
            </a:r>
          </a:p>
          <a:p>
            <a:r>
              <a:rPr lang="en-US" dirty="0" smtClean="0"/>
              <a:t>Must be enabled in student interface questions (SIQ) before testing in NC Education</a:t>
            </a:r>
          </a:p>
          <a:p>
            <a:r>
              <a:rPr lang="en-US" dirty="0" smtClean="0"/>
              <a:t>Separate room (one-on-one) required </a:t>
            </a:r>
            <a:r>
              <a:rPr lang="en-US" i="1" u="sng" dirty="0" smtClean="0"/>
              <a:t>unless</a:t>
            </a:r>
            <a:r>
              <a:rPr lang="en-US" dirty="0" smtClean="0"/>
              <a:t> headphones are used</a:t>
            </a:r>
          </a:p>
          <a:p>
            <a:r>
              <a:rPr lang="en-US" dirty="0" smtClean="0"/>
              <a:t>Student clicks on speaker icon next to text to activate read aloud option</a:t>
            </a:r>
          </a:p>
          <a:p>
            <a:r>
              <a:rPr lang="en-US" dirty="0" smtClean="0"/>
              <a:t>Consider bandwidth when scheduling</a:t>
            </a:r>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32</a:t>
            </a:fld>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Reads Test Aloud – Student Controlled (cont’d)</a:t>
            </a:r>
            <a:endParaRPr lang="en-US" dirty="0"/>
          </a:p>
        </p:txBody>
      </p:sp>
      <p:sp>
        <p:nvSpPr>
          <p:cNvPr id="3" name="Content Placeholder 2"/>
          <p:cNvSpPr>
            <a:spLocks noGrp="1"/>
          </p:cNvSpPr>
          <p:nvPr>
            <p:ph idx="1"/>
          </p:nvPr>
        </p:nvSpPr>
        <p:spPr/>
        <p:txBody>
          <a:bodyPr/>
          <a:lstStyle/>
          <a:p>
            <a:r>
              <a:rPr lang="en-US" dirty="0" smtClean="0"/>
              <a:t>Limitation: </a:t>
            </a:r>
            <a:r>
              <a:rPr lang="en-US" u="sng" dirty="0" smtClean="0"/>
              <a:t>only</a:t>
            </a:r>
            <a:r>
              <a:rPr lang="en-US" dirty="0" smtClean="0"/>
              <a:t> item stems and answer choices read by computer</a:t>
            </a:r>
          </a:p>
          <a:p>
            <a:endParaRPr lang="en-US" sz="2000" dirty="0" smtClean="0"/>
          </a:p>
          <a:p>
            <a:r>
              <a:rPr lang="en-US" dirty="0" smtClean="0"/>
              <a:t>For an online assessment, student may have the test read aloud by:</a:t>
            </a:r>
          </a:p>
          <a:p>
            <a:pPr lvl="1"/>
            <a:r>
              <a:rPr lang="en-US" dirty="0" smtClean="0"/>
              <a:t>Test administrator reads aloud</a:t>
            </a:r>
          </a:p>
          <a:p>
            <a:pPr lvl="1"/>
            <a:r>
              <a:rPr lang="en-US" dirty="0" smtClean="0"/>
              <a:t>Computer reads aloud – student controlled</a:t>
            </a:r>
          </a:p>
          <a:p>
            <a:pPr lvl="1"/>
            <a:r>
              <a:rPr lang="en-US" dirty="0" smtClean="0"/>
              <a:t>Combination of the two methods</a:t>
            </a:r>
          </a:p>
          <a:p>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33</a:t>
            </a:fld>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Testing Sessions</a:t>
            </a:r>
            <a:endParaRPr lang="en-US" dirty="0"/>
          </a:p>
        </p:txBody>
      </p:sp>
      <p:sp>
        <p:nvSpPr>
          <p:cNvPr id="3" name="Content Placeholder 2"/>
          <p:cNvSpPr>
            <a:spLocks noGrp="1"/>
          </p:cNvSpPr>
          <p:nvPr>
            <p:ph idx="1"/>
          </p:nvPr>
        </p:nvSpPr>
        <p:spPr>
          <a:xfrm>
            <a:off x="533400" y="1066800"/>
            <a:ext cx="7391400" cy="5029200"/>
          </a:xfrm>
        </p:spPr>
        <p:txBody>
          <a:bodyPr/>
          <a:lstStyle/>
          <a:p>
            <a:r>
              <a:rPr lang="en-US" dirty="0" smtClean="0"/>
              <a:t>Allows students to test in mini-sessions</a:t>
            </a:r>
          </a:p>
          <a:p>
            <a:pPr lvl="1"/>
            <a:r>
              <a:rPr lang="en-US" sz="2600" b="1" dirty="0" smtClean="0"/>
              <a:t>More frequent breaks </a:t>
            </a:r>
            <a:r>
              <a:rPr lang="en-US" sz="2600" dirty="0" smtClean="0"/>
              <a:t>(e.g., break every 20 minutes, break every 10 items)</a:t>
            </a:r>
          </a:p>
          <a:p>
            <a:pPr lvl="1"/>
            <a:r>
              <a:rPr lang="en-US" sz="2600" dirty="0" smtClean="0"/>
              <a:t>Testing over </a:t>
            </a:r>
            <a:r>
              <a:rPr lang="en-US" sz="2600" b="1" dirty="0" smtClean="0"/>
              <a:t>multiple days </a:t>
            </a:r>
            <a:r>
              <a:rPr lang="en-US" sz="2600" dirty="0" smtClean="0"/>
              <a:t>(e.g., half test each day over 2 days)</a:t>
            </a:r>
          </a:p>
          <a:p>
            <a:r>
              <a:rPr lang="en-US" dirty="0" smtClean="0"/>
              <a:t>Must complete the test within the maximum time unless student has </a:t>
            </a:r>
            <a:r>
              <a:rPr lang="en-US" i="1" dirty="0" smtClean="0"/>
              <a:t>Scheduled Extended Time</a:t>
            </a:r>
          </a:p>
          <a:p>
            <a:r>
              <a:rPr lang="en-US" dirty="0" smtClean="0"/>
              <a:t>If breaks differ from the standard, student will require</a:t>
            </a:r>
            <a:r>
              <a:rPr lang="en-US" i="1" dirty="0" smtClean="0"/>
              <a:t> Testing in a Separate Room</a:t>
            </a:r>
          </a:p>
          <a:p>
            <a:pPr lvl="1"/>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34</a:t>
            </a:fld>
            <a:endParaRPr lang="en-US"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772400" cy="990600"/>
          </a:xfrm>
        </p:spPr>
        <p:txBody>
          <a:bodyPr/>
          <a:lstStyle/>
          <a:p>
            <a:r>
              <a:rPr lang="en-US" dirty="0" smtClean="0"/>
              <a:t>Multiple Testing Sessions </a:t>
            </a:r>
            <a:r>
              <a:rPr lang="en-US" sz="2400" dirty="0" smtClean="0"/>
              <a:t>(cont’d)</a:t>
            </a:r>
            <a:endParaRPr lang="en-US" sz="2400" dirty="0"/>
          </a:p>
        </p:txBody>
      </p:sp>
      <p:sp>
        <p:nvSpPr>
          <p:cNvPr id="3" name="Content Placeholder 2"/>
          <p:cNvSpPr>
            <a:spLocks noGrp="1"/>
          </p:cNvSpPr>
          <p:nvPr>
            <p:ph idx="1"/>
          </p:nvPr>
        </p:nvSpPr>
        <p:spPr>
          <a:xfrm>
            <a:off x="533400" y="1371600"/>
            <a:ext cx="7239000" cy="4495800"/>
          </a:xfrm>
        </p:spPr>
        <p:txBody>
          <a:bodyPr/>
          <a:lstStyle/>
          <a:p>
            <a:r>
              <a:rPr lang="en-US" dirty="0" smtClean="0"/>
              <a:t>Must begin on same day as general testing</a:t>
            </a:r>
          </a:p>
          <a:p>
            <a:r>
              <a:rPr lang="en-US" dirty="0" smtClean="0"/>
              <a:t>Multiple day administrations to be completed either on </a:t>
            </a:r>
          </a:p>
          <a:p>
            <a:pPr lvl="1"/>
            <a:r>
              <a:rPr lang="en-US" dirty="0" smtClean="0"/>
              <a:t>Make up days</a:t>
            </a:r>
          </a:p>
          <a:p>
            <a:pPr lvl="1"/>
            <a:r>
              <a:rPr lang="en-US" dirty="0" smtClean="0"/>
              <a:t>Consecutive school days</a:t>
            </a:r>
          </a:p>
          <a:p>
            <a:r>
              <a:rPr lang="en-US" dirty="0" smtClean="0"/>
              <a:t>Only students with the same break setups may be grouped together </a:t>
            </a: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35</a:t>
            </a:fld>
            <a:endParaRPr lang="en-US"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772400" cy="990600"/>
          </a:xfrm>
        </p:spPr>
        <p:txBody>
          <a:bodyPr/>
          <a:lstStyle/>
          <a:p>
            <a:r>
              <a:rPr lang="en-US" dirty="0" smtClean="0"/>
              <a:t>Multiple Testing Sessions </a:t>
            </a:r>
            <a:r>
              <a:rPr lang="en-US" sz="2400" dirty="0" smtClean="0"/>
              <a:t>(cont’d)</a:t>
            </a:r>
            <a:endParaRPr lang="en-US" sz="2400" dirty="0"/>
          </a:p>
        </p:txBody>
      </p:sp>
      <p:sp>
        <p:nvSpPr>
          <p:cNvPr id="3" name="Content Placeholder 2"/>
          <p:cNvSpPr>
            <a:spLocks noGrp="1"/>
          </p:cNvSpPr>
          <p:nvPr>
            <p:ph idx="1"/>
          </p:nvPr>
        </p:nvSpPr>
        <p:spPr>
          <a:xfrm>
            <a:off x="457200" y="1219200"/>
            <a:ext cx="7315200" cy="4800600"/>
          </a:xfrm>
        </p:spPr>
        <p:txBody>
          <a:bodyPr/>
          <a:lstStyle/>
          <a:p>
            <a:r>
              <a:rPr lang="en-US" dirty="0" smtClean="0"/>
              <a:t>5 minute warning must  be given before lunch or end of day (multiple day administrations)</a:t>
            </a:r>
          </a:p>
          <a:p>
            <a:r>
              <a:rPr lang="en-US" dirty="0" smtClean="0"/>
              <a:t>Books must be paper-clipped during extended breaks, students may not return to paper-clipped section after break</a:t>
            </a:r>
          </a:p>
          <a:p>
            <a:r>
              <a:rPr lang="en-US" dirty="0" smtClean="0"/>
              <a:t>Online – must be designated in SIQs in NC Education prior to testing</a:t>
            </a:r>
          </a:p>
          <a:p>
            <a:pPr lvl="1"/>
            <a:r>
              <a:rPr lang="en-US" dirty="0" smtClean="0"/>
              <a:t>Click PAUSE button</a:t>
            </a: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36</a:t>
            </a:fld>
            <a:endParaRPr lang="en-US"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Scheduled Extended Time</a:t>
            </a:r>
            <a:endParaRPr lang="en-US" dirty="0"/>
          </a:p>
        </p:txBody>
      </p:sp>
      <p:sp>
        <p:nvSpPr>
          <p:cNvPr id="3" name="Content Placeholder 2"/>
          <p:cNvSpPr>
            <a:spLocks noGrp="1"/>
          </p:cNvSpPr>
          <p:nvPr>
            <p:ph idx="1"/>
          </p:nvPr>
        </p:nvSpPr>
        <p:spPr>
          <a:xfrm>
            <a:off x="609600" y="1219200"/>
            <a:ext cx="7086600" cy="4953000"/>
          </a:xfrm>
        </p:spPr>
        <p:txBody>
          <a:bodyPr/>
          <a:lstStyle/>
          <a:p>
            <a:r>
              <a:rPr lang="en-US" dirty="0" smtClean="0"/>
              <a:t>For students who need extra time to test</a:t>
            </a:r>
          </a:p>
          <a:p>
            <a:r>
              <a:rPr lang="en-US" dirty="0" smtClean="0"/>
              <a:t>Team/Committee documents </a:t>
            </a:r>
            <a:r>
              <a:rPr lang="en-US" i="1" dirty="0" smtClean="0"/>
              <a:t>estimated</a:t>
            </a:r>
            <a:r>
              <a:rPr lang="en-US" dirty="0" smtClean="0"/>
              <a:t> extended time, but the student is allowed </a:t>
            </a:r>
            <a:r>
              <a:rPr lang="en-US" u="sng" dirty="0" smtClean="0"/>
              <a:t>as much time as needed</a:t>
            </a:r>
          </a:p>
          <a:p>
            <a:endParaRPr lang="en-US" sz="1200" dirty="0" smtClean="0"/>
          </a:p>
          <a:p>
            <a:r>
              <a:rPr lang="en-US" dirty="0" smtClean="0"/>
              <a:t>Student must finish the test in one day, unless he/she also has </a:t>
            </a:r>
            <a:r>
              <a:rPr lang="en-US" i="1" dirty="0" smtClean="0"/>
              <a:t>Multiple Testing Sessions</a:t>
            </a:r>
          </a:p>
        </p:txBody>
      </p:sp>
      <p:pic>
        <p:nvPicPr>
          <p:cNvPr id="5" name="Picture 4" descr="C:\Documents and Settings\cperkis\Local Settings\Temporary Internet Files\Content.IE5\YNLB3T97\MC900411956[1].wmf"/>
          <p:cNvPicPr/>
          <p:nvPr/>
        </p:nvPicPr>
        <p:blipFill>
          <a:blip r:embed="rId3" cstate="print"/>
          <a:srcRect/>
          <a:stretch>
            <a:fillRect/>
          </a:stretch>
        </p:blipFill>
        <p:spPr bwMode="auto">
          <a:xfrm>
            <a:off x="7086600" y="1752600"/>
            <a:ext cx="1273144" cy="1528451"/>
          </a:xfrm>
          <a:prstGeom prst="rect">
            <a:avLst/>
          </a:prstGeom>
          <a:noFill/>
          <a:ln w="9525">
            <a:noFill/>
            <a:miter lim="800000"/>
            <a:headEnd/>
            <a:tailEnd/>
          </a:ln>
        </p:spPr>
      </p:pic>
      <p:sp>
        <p:nvSpPr>
          <p:cNvPr id="6" name="Slide Number Placeholder 5"/>
          <p:cNvSpPr>
            <a:spLocks noGrp="1"/>
          </p:cNvSpPr>
          <p:nvPr>
            <p:ph type="sldNum" sz="quarter" idx="10"/>
          </p:nvPr>
        </p:nvSpPr>
        <p:spPr/>
        <p:txBody>
          <a:bodyPr/>
          <a:lstStyle/>
          <a:p>
            <a:pPr>
              <a:defRPr/>
            </a:pPr>
            <a:fld id="{7AE00BFE-572F-46DB-BFBC-826C12633FAC}" type="slidenum">
              <a:rPr lang="en-US" smtClean="0"/>
              <a:pPr>
                <a:defRPr/>
              </a:pPr>
              <a:t>37</a:t>
            </a:fld>
            <a:endParaRPr lang="en-US"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772400" cy="990600"/>
          </a:xfrm>
        </p:spPr>
        <p:txBody>
          <a:bodyPr/>
          <a:lstStyle/>
          <a:p>
            <a:r>
              <a:rPr lang="en-US" dirty="0" smtClean="0"/>
              <a:t>Scheduled Extended Time </a:t>
            </a:r>
            <a:r>
              <a:rPr lang="en-US" sz="2400" dirty="0" smtClean="0"/>
              <a:t>(cont’d)</a:t>
            </a:r>
            <a:endParaRPr lang="en-US" sz="2400" dirty="0"/>
          </a:p>
        </p:txBody>
      </p:sp>
      <p:sp>
        <p:nvSpPr>
          <p:cNvPr id="3" name="Content Placeholder 2"/>
          <p:cNvSpPr>
            <a:spLocks noGrp="1"/>
          </p:cNvSpPr>
          <p:nvPr>
            <p:ph idx="1"/>
          </p:nvPr>
        </p:nvSpPr>
        <p:spPr>
          <a:xfrm>
            <a:off x="457200" y="1219200"/>
            <a:ext cx="7315200" cy="4800600"/>
          </a:xfrm>
        </p:spPr>
        <p:txBody>
          <a:bodyPr/>
          <a:lstStyle/>
          <a:p>
            <a:pPr>
              <a:lnSpc>
                <a:spcPts val="3800"/>
              </a:lnSpc>
            </a:pPr>
            <a:r>
              <a:rPr lang="en-US" dirty="0" smtClean="0"/>
              <a:t>May not begin testing  earlier than regularly scheduled time </a:t>
            </a:r>
          </a:p>
          <a:p>
            <a:pPr>
              <a:lnSpc>
                <a:spcPts val="3800"/>
              </a:lnSpc>
            </a:pPr>
            <a:r>
              <a:rPr lang="en-US" dirty="0" smtClean="0"/>
              <a:t>Test administrator must omit instructions regarding time limits</a:t>
            </a:r>
          </a:p>
          <a:p>
            <a:pPr>
              <a:lnSpc>
                <a:spcPts val="3800"/>
              </a:lnSpc>
            </a:pPr>
            <a:r>
              <a:rPr lang="en-US" dirty="0" smtClean="0"/>
              <a:t>Breaks occur at standard time</a:t>
            </a:r>
          </a:p>
          <a:p>
            <a:pPr>
              <a:lnSpc>
                <a:spcPts val="3800"/>
              </a:lnSpc>
            </a:pPr>
            <a:r>
              <a:rPr lang="en-US" dirty="0" smtClean="0"/>
              <a:t>Student must be allowed to eat lunch</a:t>
            </a:r>
          </a:p>
          <a:p>
            <a:pPr>
              <a:lnSpc>
                <a:spcPts val="3800"/>
              </a:lnSpc>
            </a:pPr>
            <a:r>
              <a:rPr lang="en-US" dirty="0" smtClean="0"/>
              <a:t>Testing must be completed by dismissal</a:t>
            </a:r>
          </a:p>
          <a:p>
            <a:pPr>
              <a:lnSpc>
                <a:spcPts val="3800"/>
              </a:lnSpc>
            </a:pPr>
            <a:r>
              <a:rPr lang="en-US" dirty="0" smtClean="0"/>
              <a:t>Test security/paper-clipping</a:t>
            </a:r>
          </a:p>
          <a:p>
            <a:pPr>
              <a:lnSpc>
                <a:spcPts val="3800"/>
              </a:lnSpc>
            </a:pPr>
            <a:r>
              <a:rPr lang="en-US" dirty="0" smtClean="0"/>
              <a:t>Separate setting </a:t>
            </a:r>
            <a:r>
              <a:rPr lang="en-US" u="sng" dirty="0" smtClean="0"/>
              <a:t>not</a:t>
            </a:r>
            <a:r>
              <a:rPr lang="en-US" dirty="0" smtClean="0"/>
              <a:t> required</a:t>
            </a: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38</a:t>
            </a:fld>
            <a:endParaRPr lang="en-US"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in a Separate Room</a:t>
            </a:r>
            <a:endParaRPr lang="en-US" dirty="0"/>
          </a:p>
        </p:txBody>
      </p:sp>
      <p:sp>
        <p:nvSpPr>
          <p:cNvPr id="3" name="Content Placeholder 2"/>
          <p:cNvSpPr>
            <a:spLocks noGrp="1"/>
          </p:cNvSpPr>
          <p:nvPr>
            <p:ph idx="1"/>
          </p:nvPr>
        </p:nvSpPr>
        <p:spPr>
          <a:xfrm>
            <a:off x="685800" y="1295400"/>
            <a:ext cx="7010400" cy="4953000"/>
          </a:xfrm>
        </p:spPr>
        <p:txBody>
          <a:bodyPr/>
          <a:lstStyle/>
          <a:p>
            <a:r>
              <a:rPr lang="en-US" dirty="0" smtClean="0"/>
              <a:t>Test administrator and proctor required</a:t>
            </a:r>
          </a:p>
          <a:p>
            <a:endParaRPr lang="en-US" sz="2000" dirty="0" smtClean="0"/>
          </a:p>
          <a:p>
            <a:r>
              <a:rPr lang="en-US" dirty="0" smtClean="0"/>
              <a:t>Specifics must be documented in IEP/Section 504 Plan</a:t>
            </a:r>
          </a:p>
          <a:p>
            <a:pPr lvl="1"/>
            <a:r>
              <a:rPr lang="en-US" dirty="0" smtClean="0"/>
              <a:t>One-on-One</a:t>
            </a:r>
          </a:p>
          <a:p>
            <a:pPr lvl="1"/>
            <a:r>
              <a:rPr lang="en-US" dirty="0" smtClean="0"/>
              <a:t>Small Group (max. 12 students)</a:t>
            </a:r>
          </a:p>
          <a:p>
            <a:pPr lvl="1"/>
            <a:endParaRPr lang="en-US" dirty="0" smtClean="0"/>
          </a:p>
          <a:p>
            <a:r>
              <a:rPr lang="en-US" dirty="0" smtClean="0"/>
              <a:t>Document range or maximum # of students</a:t>
            </a:r>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39</a:t>
            </a:fld>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6000"/>
            <a:ext cx="7772400" cy="1362075"/>
          </a:xfrm>
        </p:spPr>
        <p:txBody>
          <a:bodyPr/>
          <a:lstStyle/>
          <a:p>
            <a:pPr algn="ctr"/>
            <a:r>
              <a:rPr lang="en-US" sz="4200" dirty="0" smtClean="0"/>
              <a:t>Accommodations eligibility</a:t>
            </a:r>
            <a:endParaRPr lang="en-US" sz="4200" dirty="0"/>
          </a:p>
        </p:txBody>
      </p:sp>
      <p:sp>
        <p:nvSpPr>
          <p:cNvPr id="6" name="Slide Number Placeholder 5"/>
          <p:cNvSpPr>
            <a:spLocks noGrp="1"/>
          </p:cNvSpPr>
          <p:nvPr>
            <p:ph type="sldNum" sz="quarter" idx="10"/>
          </p:nvPr>
        </p:nvSpPr>
        <p:spPr/>
        <p:txBody>
          <a:bodyPr/>
          <a:lstStyle/>
          <a:p>
            <a:pPr>
              <a:defRPr/>
            </a:pPr>
            <a:fld id="{0FD73BD3-48B2-4FFE-9F12-C8CD2DC87CF7}" type="slidenum">
              <a:rPr lang="en-US" smtClean="0"/>
              <a:pPr>
                <a:defRPr/>
              </a:pPr>
              <a:t>4</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772400" cy="990600"/>
          </a:xfrm>
        </p:spPr>
        <p:txBody>
          <a:bodyPr/>
          <a:lstStyle/>
          <a:p>
            <a:r>
              <a:rPr lang="en-US" dirty="0" smtClean="0"/>
              <a:t>Testing in a Separate Room </a:t>
            </a:r>
            <a:br>
              <a:rPr lang="en-US" dirty="0" smtClean="0"/>
            </a:br>
            <a:r>
              <a:rPr lang="en-US" sz="2400" dirty="0" smtClean="0"/>
              <a:t>One-on-One</a:t>
            </a:r>
            <a:endParaRPr lang="en-US" sz="2400" dirty="0"/>
          </a:p>
        </p:txBody>
      </p:sp>
      <p:sp>
        <p:nvSpPr>
          <p:cNvPr id="3" name="Content Placeholder 2"/>
          <p:cNvSpPr>
            <a:spLocks noGrp="1"/>
          </p:cNvSpPr>
          <p:nvPr>
            <p:ph idx="1"/>
          </p:nvPr>
        </p:nvSpPr>
        <p:spPr>
          <a:xfrm>
            <a:off x="304800" y="1295400"/>
            <a:ext cx="7467600" cy="4648200"/>
          </a:xfrm>
        </p:spPr>
        <p:txBody>
          <a:bodyPr/>
          <a:lstStyle/>
          <a:p>
            <a:pPr lvl="1">
              <a:lnSpc>
                <a:spcPts val="3800"/>
              </a:lnSpc>
            </a:pPr>
            <a:r>
              <a:rPr lang="en-US" dirty="0" smtClean="0"/>
              <a:t>AT Devices</a:t>
            </a:r>
            <a:endParaRPr lang="en-US" sz="2400" dirty="0" smtClean="0"/>
          </a:p>
          <a:p>
            <a:pPr lvl="2">
              <a:lnSpc>
                <a:spcPts val="3800"/>
              </a:lnSpc>
            </a:pPr>
            <a:r>
              <a:rPr lang="en-US" dirty="0" smtClean="0"/>
              <a:t>Speech recognition systems</a:t>
            </a:r>
          </a:p>
          <a:p>
            <a:pPr lvl="2">
              <a:lnSpc>
                <a:spcPts val="3800"/>
              </a:lnSpc>
            </a:pPr>
            <a:r>
              <a:rPr lang="en-US" dirty="0" smtClean="0"/>
              <a:t>Talking word processors/screen reading (without headphones)</a:t>
            </a:r>
          </a:p>
          <a:p>
            <a:pPr lvl="2">
              <a:lnSpc>
                <a:spcPts val="3800"/>
              </a:lnSpc>
            </a:pPr>
            <a:r>
              <a:rPr lang="en-US" dirty="0" smtClean="0"/>
              <a:t>Audiotapes to record responses</a:t>
            </a:r>
          </a:p>
          <a:p>
            <a:pPr lvl="1">
              <a:lnSpc>
                <a:spcPts val="3800"/>
              </a:lnSpc>
            </a:pPr>
            <a:r>
              <a:rPr lang="en-US" dirty="0" smtClean="0"/>
              <a:t>Computer Reads Test Aloud </a:t>
            </a:r>
            <a:r>
              <a:rPr lang="en-US" sz="2400" dirty="0" smtClean="0"/>
              <a:t>(without use of headphones)</a:t>
            </a:r>
          </a:p>
          <a:p>
            <a:pPr lvl="1">
              <a:lnSpc>
                <a:spcPts val="3800"/>
              </a:lnSpc>
            </a:pPr>
            <a:r>
              <a:rPr lang="en-US" dirty="0" smtClean="0"/>
              <a:t>Dictation to a Scribe</a:t>
            </a:r>
          </a:p>
          <a:p>
            <a:pPr lvl="1">
              <a:lnSpc>
                <a:spcPts val="3800"/>
              </a:lnSpc>
            </a:pPr>
            <a:r>
              <a:rPr lang="en-US" dirty="0" smtClean="0"/>
              <a:t>Student Reads Test Aloud to Self</a:t>
            </a:r>
          </a:p>
          <a:p>
            <a:pPr lvl="1">
              <a:lnSpc>
                <a:spcPts val="3800"/>
              </a:lnSpc>
            </a:pPr>
            <a:r>
              <a:rPr lang="en-US" dirty="0" smtClean="0"/>
              <a:t>Testing in a Separate Room</a:t>
            </a:r>
          </a:p>
          <a:p>
            <a:pPr lvl="1"/>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40</a:t>
            </a:fld>
            <a:endParaRPr lang="en-US" dirty="0">
              <a:solidFill>
                <a:schemeClr val="tx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772400" cy="990600"/>
          </a:xfrm>
        </p:spPr>
        <p:txBody>
          <a:bodyPr/>
          <a:lstStyle/>
          <a:p>
            <a:r>
              <a:rPr lang="en-US" dirty="0" smtClean="0"/>
              <a:t>Testing in a Separate Room </a:t>
            </a:r>
            <a:r>
              <a:rPr lang="en-US" sz="2400" dirty="0" smtClean="0"/>
              <a:t>(cont’d)</a:t>
            </a:r>
            <a:endParaRPr lang="en-US" sz="2400" dirty="0"/>
          </a:p>
        </p:txBody>
      </p:sp>
      <p:sp>
        <p:nvSpPr>
          <p:cNvPr id="3" name="Content Placeholder 2"/>
          <p:cNvSpPr>
            <a:spLocks noGrp="1"/>
          </p:cNvSpPr>
          <p:nvPr>
            <p:ph idx="1"/>
          </p:nvPr>
        </p:nvSpPr>
        <p:spPr>
          <a:xfrm>
            <a:off x="685800" y="1600200"/>
            <a:ext cx="7010400" cy="4495800"/>
          </a:xfrm>
        </p:spPr>
        <p:txBody>
          <a:bodyPr/>
          <a:lstStyle/>
          <a:p>
            <a:r>
              <a:rPr lang="en-US" dirty="0" smtClean="0"/>
              <a:t>One-on-one OR small group for:</a:t>
            </a:r>
          </a:p>
          <a:p>
            <a:endParaRPr lang="en-US" sz="2000" dirty="0" smtClean="0"/>
          </a:p>
          <a:p>
            <a:pPr lvl="1"/>
            <a:r>
              <a:rPr lang="en-US" dirty="0" smtClean="0"/>
              <a:t>Test Administrator Reads Test Aloud</a:t>
            </a:r>
          </a:p>
          <a:p>
            <a:pPr lvl="1"/>
            <a:endParaRPr lang="en-US" sz="1000" dirty="0" smtClean="0"/>
          </a:p>
          <a:p>
            <a:pPr lvl="1"/>
            <a:r>
              <a:rPr lang="en-US" dirty="0" smtClean="0"/>
              <a:t>Interpreter/Translator Signs/Cues Test</a:t>
            </a:r>
          </a:p>
          <a:p>
            <a:pPr lvl="1"/>
            <a:endParaRPr lang="en-US" sz="1000" dirty="0" smtClean="0"/>
          </a:p>
          <a:p>
            <a:pPr lvl="1"/>
            <a:r>
              <a:rPr lang="en-US" dirty="0" smtClean="0"/>
              <a:t>Multiple Testing Sessions (when breaks are not provided in alignment with standard administration procedures)</a:t>
            </a:r>
          </a:p>
          <a:p>
            <a:pPr lvl="1"/>
            <a:r>
              <a:rPr lang="en-US" dirty="0" smtClean="0"/>
              <a:t>Testing in a Separate Room</a:t>
            </a:r>
          </a:p>
          <a:p>
            <a:pPr lvl="1"/>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41</a:t>
            </a:fld>
            <a:endParaRPr lang="en-US" dirty="0">
              <a:solidFill>
                <a:schemeClr val="tx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696200" cy="685800"/>
          </a:xfrm>
        </p:spPr>
        <p:txBody>
          <a:bodyPr/>
          <a:lstStyle/>
          <a:p>
            <a:r>
              <a:rPr lang="en-US" sz="2600" dirty="0" smtClean="0"/>
              <a:t>Guidelines for Administering the Read Aloud</a:t>
            </a:r>
            <a:endParaRPr lang="en-US" sz="2600" dirty="0"/>
          </a:p>
        </p:txBody>
      </p:sp>
      <p:sp>
        <p:nvSpPr>
          <p:cNvPr id="3" name="Content Placeholder 2"/>
          <p:cNvSpPr>
            <a:spLocks noGrp="1"/>
          </p:cNvSpPr>
          <p:nvPr>
            <p:ph idx="1"/>
          </p:nvPr>
        </p:nvSpPr>
        <p:spPr>
          <a:xfrm>
            <a:off x="381000" y="1219200"/>
            <a:ext cx="3810000" cy="4648200"/>
          </a:xfrm>
        </p:spPr>
        <p:txBody>
          <a:bodyPr/>
          <a:lstStyle/>
          <a:p>
            <a:pPr marL="0" indent="0">
              <a:buNone/>
            </a:pPr>
            <a:r>
              <a:rPr lang="en-US" sz="1900" dirty="0" smtClean="0"/>
              <a:t>+  Read as “plus” or “positive”</a:t>
            </a:r>
          </a:p>
          <a:p>
            <a:pPr marL="0" indent="0">
              <a:buNone/>
            </a:pPr>
            <a:r>
              <a:rPr lang="en-US" sz="1900" dirty="0" smtClean="0"/>
              <a:t>-   Read as “minus” or “negative”</a:t>
            </a:r>
          </a:p>
          <a:p>
            <a:pPr marL="0" indent="0" defTabSz="290513">
              <a:buNone/>
            </a:pPr>
            <a:r>
              <a:rPr lang="en-US" sz="1900" dirty="0" smtClean="0"/>
              <a:t>x  Read as “x” or “multiplied by”   	or “times”</a:t>
            </a:r>
          </a:p>
          <a:p>
            <a:pPr marL="0" indent="0">
              <a:buNone/>
            </a:pPr>
            <a:r>
              <a:rPr lang="en-US" sz="1900" dirty="0" smtClean="0"/>
              <a:t>÷  Read as “divided by”</a:t>
            </a:r>
          </a:p>
          <a:p>
            <a:pPr marL="0" indent="0">
              <a:buNone/>
            </a:pPr>
            <a:r>
              <a:rPr lang="en-US" sz="1900" dirty="0" smtClean="0"/>
              <a:t>&gt;  Read as “greater than”</a:t>
            </a:r>
          </a:p>
          <a:p>
            <a:pPr marL="0" indent="0">
              <a:buNone/>
            </a:pPr>
            <a:r>
              <a:rPr lang="en-US" sz="1900" dirty="0" smtClean="0"/>
              <a:t>&lt;  Read as “less than”</a:t>
            </a:r>
          </a:p>
          <a:p>
            <a:pPr marL="0" indent="0">
              <a:buNone/>
            </a:pPr>
            <a:r>
              <a:rPr lang="en-US" sz="1900" dirty="0" smtClean="0"/>
              <a:t>≥  Read as “greater than or </a:t>
            </a:r>
          </a:p>
          <a:p>
            <a:pPr marL="0" indent="0" defTabSz="290513">
              <a:buNone/>
            </a:pPr>
            <a:r>
              <a:rPr lang="en-US" sz="1900" dirty="0" smtClean="0"/>
              <a:t>	equal to”</a:t>
            </a:r>
          </a:p>
          <a:p>
            <a:pPr marL="0" indent="0">
              <a:buNone/>
            </a:pPr>
            <a:r>
              <a:rPr lang="en-US" sz="1900" dirty="0" smtClean="0"/>
              <a:t>≤  Read as “less than or equal to”</a:t>
            </a:r>
          </a:p>
          <a:p>
            <a:pPr marL="0" indent="0">
              <a:buNone/>
            </a:pPr>
            <a:r>
              <a:rPr lang="en-US" sz="1900" dirty="0" smtClean="0"/>
              <a:t>~  Read as “similar to”</a:t>
            </a:r>
          </a:p>
          <a:p>
            <a:pPr marL="0" indent="0">
              <a:buNone/>
            </a:pPr>
            <a:r>
              <a:rPr lang="en-US" sz="1900" dirty="0" smtClean="0"/>
              <a:t>√  Read as “the square root of”</a:t>
            </a:r>
          </a:p>
          <a:p>
            <a:pPr marL="0" indent="0">
              <a:buNone/>
            </a:pPr>
            <a:r>
              <a:rPr lang="en-US" sz="1900" dirty="0" smtClean="0"/>
              <a:t>≈  Read as “is equivalent to”</a:t>
            </a:r>
          </a:p>
          <a:p>
            <a:pPr marL="0" indent="0">
              <a:buNone/>
            </a:pPr>
            <a:r>
              <a:rPr lang="en-US" sz="1900" dirty="0" smtClean="0"/>
              <a:t>©  Read as “copyright”</a:t>
            </a:r>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42</a:t>
            </a:fld>
            <a:endParaRPr lang="en-US" dirty="0">
              <a:solidFill>
                <a:schemeClr val="tx1"/>
              </a:solidFill>
            </a:endParaRPr>
          </a:p>
        </p:txBody>
      </p:sp>
      <p:sp>
        <p:nvSpPr>
          <p:cNvPr id="5" name="TextBox 4"/>
          <p:cNvSpPr txBox="1"/>
          <p:nvPr/>
        </p:nvSpPr>
        <p:spPr>
          <a:xfrm>
            <a:off x="4495800" y="1224439"/>
            <a:ext cx="3276600" cy="4478149"/>
          </a:xfrm>
          <a:prstGeom prst="rect">
            <a:avLst/>
          </a:prstGeom>
          <a:noFill/>
        </p:spPr>
        <p:txBody>
          <a:bodyPr wrap="square" rtlCol="0">
            <a:spAutoFit/>
          </a:bodyPr>
          <a:lstStyle/>
          <a:p>
            <a:pPr marL="0" indent="0" defTabSz="465138">
              <a:buNone/>
            </a:pPr>
            <a:r>
              <a:rPr lang="en-US" sz="1900" dirty="0" smtClean="0"/>
              <a:t>↔  Read as “line” (in 	mathematical 	operations)</a:t>
            </a:r>
          </a:p>
          <a:p>
            <a:pPr marL="0" indent="0" defTabSz="465138">
              <a:buNone/>
            </a:pPr>
            <a:r>
              <a:rPr lang="en-US" sz="1900" dirty="0" smtClean="0"/>
              <a:t>→  Read as “ray” (in 	mathematical 	operations); “yields” (in 	scientific operations)</a:t>
            </a:r>
          </a:p>
          <a:p>
            <a:pPr marL="0" indent="0" defTabSz="465138">
              <a:buNone/>
              <a:tabLst>
                <a:tab pos="465138" algn="l"/>
              </a:tabLst>
            </a:pPr>
            <a:r>
              <a:rPr lang="en-US" sz="1900" dirty="0" smtClean="0">
                <a:sym typeface="Symbol"/>
              </a:rPr>
              <a:t>   </a:t>
            </a:r>
            <a:r>
              <a:rPr lang="en-US" sz="1900" dirty="0" smtClean="0"/>
              <a:t>Read as “angle” (in 	mathematical 	operations)</a:t>
            </a:r>
          </a:p>
          <a:p>
            <a:pPr marL="0" indent="0" defTabSz="465138">
              <a:buNone/>
            </a:pPr>
            <a:r>
              <a:rPr lang="en-US" sz="1900" dirty="0" smtClean="0"/>
              <a:t>Δ  Read as “triangle” (in 	mathematical 	operations); “delta” (in 	scientific operations)</a:t>
            </a:r>
          </a:p>
          <a:p>
            <a:endParaRPr lang="en-US" sz="1900" dirty="0"/>
          </a:p>
        </p:txBody>
      </p:sp>
      <p:sp>
        <p:nvSpPr>
          <p:cNvPr id="6" name="TextBox 5"/>
          <p:cNvSpPr txBox="1"/>
          <p:nvPr/>
        </p:nvSpPr>
        <p:spPr>
          <a:xfrm>
            <a:off x="457200" y="762000"/>
            <a:ext cx="7162800" cy="400110"/>
          </a:xfrm>
          <a:prstGeom prst="rect">
            <a:avLst/>
          </a:prstGeom>
          <a:noFill/>
        </p:spPr>
        <p:txBody>
          <a:bodyPr wrap="square" rtlCol="0">
            <a:spAutoFit/>
          </a:bodyPr>
          <a:lstStyle/>
          <a:p>
            <a:pPr algn="ctr"/>
            <a:r>
              <a:rPr lang="en-US" sz="2000" b="1" dirty="0" smtClean="0"/>
              <a:t>Common Mathematical and General Symbols</a:t>
            </a:r>
            <a:endParaRPr lang="en-US" sz="2000" dirty="0"/>
          </a:p>
        </p:txBody>
      </p:sp>
      <p:sp>
        <p:nvSpPr>
          <p:cNvPr id="7" name="TextBox 6"/>
          <p:cNvSpPr txBox="1"/>
          <p:nvPr/>
        </p:nvSpPr>
        <p:spPr>
          <a:xfrm>
            <a:off x="457200" y="5486400"/>
            <a:ext cx="7239000" cy="646331"/>
          </a:xfrm>
          <a:prstGeom prst="rect">
            <a:avLst/>
          </a:prstGeom>
          <a:noFill/>
        </p:spPr>
        <p:txBody>
          <a:bodyPr wrap="square" rtlCol="0">
            <a:spAutoFit/>
          </a:bodyPr>
          <a:lstStyle/>
          <a:p>
            <a:r>
              <a:rPr lang="en-US" sz="1800" dirty="0" smtClean="0"/>
              <a:t>Source: Virginia Guidelines for Administering the Read-Aloud Accommodation for Standards of Learning Assessments </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2"/>
          <p:cNvSpPr>
            <a:spLocks noGrp="1"/>
          </p:cNvSpPr>
          <p:nvPr>
            <p:ph type="body" idx="1"/>
          </p:nvPr>
        </p:nvSpPr>
        <p:spPr>
          <a:xfrm>
            <a:off x="381000" y="1295400"/>
            <a:ext cx="7391400" cy="4800600"/>
          </a:xfrm>
          <a:noFill/>
        </p:spPr>
        <p:txBody>
          <a:bodyPr/>
          <a:lstStyle/>
          <a:p>
            <a:pPr>
              <a:spcBef>
                <a:spcPts val="0"/>
              </a:spcBef>
            </a:pPr>
            <a:r>
              <a:rPr lang="en-US" sz="3200" dirty="0" smtClean="0">
                <a:ea typeface="Geneva"/>
                <a:cs typeface="Geneva"/>
              </a:rPr>
              <a:t>Student must have a </a:t>
            </a:r>
            <a:r>
              <a:rPr lang="en-US" sz="3200" u="sng" dirty="0" smtClean="0">
                <a:ea typeface="Geneva"/>
                <a:cs typeface="Geneva"/>
              </a:rPr>
              <a:t>current </a:t>
            </a:r>
            <a:r>
              <a:rPr lang="en-US" sz="3200" dirty="0" smtClean="0">
                <a:ea typeface="Geneva"/>
                <a:cs typeface="Geneva"/>
              </a:rPr>
              <a:t>Individualized Education Plan (IEP) developed by the school’s EC IEP team</a:t>
            </a:r>
          </a:p>
          <a:p>
            <a:pPr>
              <a:spcBef>
                <a:spcPts val="0"/>
              </a:spcBef>
              <a:buNone/>
            </a:pPr>
            <a:endParaRPr lang="en-US" sz="1200" dirty="0" smtClean="0">
              <a:ea typeface="Geneva"/>
              <a:cs typeface="Geneva"/>
            </a:endParaRPr>
          </a:p>
          <a:p>
            <a:pPr>
              <a:spcBef>
                <a:spcPts val="0"/>
              </a:spcBef>
            </a:pPr>
            <a:r>
              <a:rPr lang="en-US" sz="3200" dirty="0" smtClean="0">
                <a:ea typeface="Geneva"/>
                <a:cs typeface="Geneva"/>
              </a:rPr>
              <a:t>Accommodations must be defined using State language on the IEP </a:t>
            </a:r>
          </a:p>
          <a:p>
            <a:pPr>
              <a:spcBef>
                <a:spcPts val="0"/>
              </a:spcBef>
              <a:buNone/>
            </a:pPr>
            <a:endParaRPr lang="en-US" sz="1200" dirty="0" smtClean="0">
              <a:ea typeface="Geneva"/>
              <a:cs typeface="Geneva"/>
            </a:endParaRPr>
          </a:p>
          <a:p>
            <a:pPr>
              <a:spcBef>
                <a:spcPts val="0"/>
              </a:spcBef>
            </a:pPr>
            <a:r>
              <a:rPr lang="en-US" sz="3200" dirty="0" smtClean="0">
                <a:ea typeface="Geneva"/>
                <a:cs typeface="Geneva"/>
              </a:rPr>
              <a:t>Accommodation </a:t>
            </a:r>
            <a:r>
              <a:rPr lang="en-US" sz="3200" u="sng" dirty="0" smtClean="0">
                <a:ea typeface="Geneva"/>
                <a:cs typeface="Geneva"/>
              </a:rPr>
              <a:t>must</a:t>
            </a:r>
            <a:r>
              <a:rPr lang="en-US" sz="3200" dirty="0" smtClean="0">
                <a:ea typeface="Geneva"/>
                <a:cs typeface="Geneva"/>
              </a:rPr>
              <a:t> be routinely used during instruction to be eligible for use on assessments </a:t>
            </a:r>
          </a:p>
        </p:txBody>
      </p:sp>
      <p:sp>
        <p:nvSpPr>
          <p:cNvPr id="4" name="Title 1"/>
          <p:cNvSpPr>
            <a:spLocks noGrp="1"/>
          </p:cNvSpPr>
          <p:nvPr>
            <p:ph type="title"/>
          </p:nvPr>
        </p:nvSpPr>
        <p:spPr>
          <a:xfrm>
            <a:off x="0" y="152400"/>
            <a:ext cx="7772400" cy="990600"/>
          </a:xfrm>
        </p:spPr>
        <p:txBody>
          <a:bodyPr/>
          <a:lstStyle/>
          <a:p>
            <a:pPr algn="ctr"/>
            <a:r>
              <a:rPr lang="en-US" dirty="0" smtClean="0"/>
              <a:t>Accommodation Eligibility for EC students</a:t>
            </a:r>
            <a:endParaRPr lang="en-US" dirty="0"/>
          </a:p>
        </p:txBody>
      </p:sp>
      <p:sp>
        <p:nvSpPr>
          <p:cNvPr id="5" name="Slide Number Placeholder 4"/>
          <p:cNvSpPr>
            <a:spLocks noGrp="1"/>
          </p:cNvSpPr>
          <p:nvPr>
            <p:ph type="sldNum" sz="quarter" idx="10"/>
          </p:nvPr>
        </p:nvSpPr>
        <p:spPr/>
        <p:txBody>
          <a:bodyPr/>
          <a:lstStyle/>
          <a:p>
            <a:pPr>
              <a:defRPr/>
            </a:pPr>
            <a:fld id="{7AE00BFE-572F-46DB-BFBC-826C12633FAC}" type="slidenum">
              <a:rPr lang="en-US" smtClean="0"/>
              <a:pPr>
                <a:defRPr/>
              </a:pPr>
              <a:t>5</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Placeholder 2"/>
          <p:cNvSpPr>
            <a:spLocks noGrp="1"/>
          </p:cNvSpPr>
          <p:nvPr>
            <p:ph type="body" idx="1"/>
          </p:nvPr>
        </p:nvSpPr>
        <p:spPr>
          <a:xfrm>
            <a:off x="381000" y="1447800"/>
            <a:ext cx="7391400" cy="4800600"/>
          </a:xfrm>
          <a:noFill/>
        </p:spPr>
        <p:txBody>
          <a:bodyPr/>
          <a:lstStyle/>
          <a:p>
            <a:r>
              <a:rPr lang="en-US" sz="2600" dirty="0" smtClean="0">
                <a:ea typeface="Geneva"/>
                <a:cs typeface="Geneva"/>
              </a:rPr>
              <a:t>Student must have a </a:t>
            </a:r>
            <a:r>
              <a:rPr lang="en-US" sz="2600" u="sng" dirty="0" smtClean="0">
                <a:ea typeface="Geneva"/>
                <a:cs typeface="Geneva"/>
              </a:rPr>
              <a:t>current</a:t>
            </a:r>
            <a:r>
              <a:rPr lang="en-US" sz="2600" dirty="0" smtClean="0">
                <a:ea typeface="Geneva"/>
                <a:cs typeface="Geneva"/>
              </a:rPr>
              <a:t> Section 504 Plan developed by the school’s intervention team</a:t>
            </a:r>
          </a:p>
          <a:p>
            <a:pPr>
              <a:buNone/>
            </a:pPr>
            <a:endParaRPr lang="en-US" sz="800" dirty="0" smtClean="0">
              <a:ea typeface="Geneva"/>
              <a:cs typeface="Geneva"/>
            </a:endParaRPr>
          </a:p>
          <a:p>
            <a:pPr>
              <a:buNone/>
            </a:pPr>
            <a:endParaRPr lang="en-US" sz="800" dirty="0" smtClean="0">
              <a:ea typeface="Geneva"/>
              <a:cs typeface="Geneva"/>
            </a:endParaRPr>
          </a:p>
          <a:p>
            <a:r>
              <a:rPr lang="en-US" sz="2600" dirty="0" smtClean="0">
                <a:ea typeface="Geneva"/>
                <a:cs typeface="Geneva"/>
              </a:rPr>
              <a:t>Accommodations must be defined using State language on the Section 504 Plan </a:t>
            </a:r>
          </a:p>
          <a:p>
            <a:pPr>
              <a:buNone/>
            </a:pPr>
            <a:endParaRPr lang="en-US" sz="800" dirty="0" smtClean="0">
              <a:ea typeface="Geneva"/>
              <a:cs typeface="Geneva"/>
            </a:endParaRPr>
          </a:p>
          <a:p>
            <a:r>
              <a:rPr lang="en-US" sz="2600" dirty="0" smtClean="0">
                <a:ea typeface="Geneva"/>
                <a:cs typeface="Geneva"/>
              </a:rPr>
              <a:t>Accommodation </a:t>
            </a:r>
            <a:r>
              <a:rPr lang="en-US" sz="2600" u="sng" dirty="0" smtClean="0">
                <a:ea typeface="Geneva"/>
                <a:cs typeface="Geneva"/>
              </a:rPr>
              <a:t>must</a:t>
            </a:r>
            <a:r>
              <a:rPr lang="en-US" sz="2600" dirty="0" smtClean="0">
                <a:ea typeface="Geneva"/>
                <a:cs typeface="Geneva"/>
              </a:rPr>
              <a:t> be routinely used during instruction</a:t>
            </a:r>
          </a:p>
          <a:p>
            <a:pPr>
              <a:buNone/>
            </a:pPr>
            <a:endParaRPr lang="en-US" sz="800" dirty="0" smtClean="0">
              <a:ea typeface="Geneva"/>
              <a:cs typeface="Geneva"/>
            </a:endParaRPr>
          </a:p>
          <a:p>
            <a:r>
              <a:rPr lang="en-US" sz="2600" dirty="0" smtClean="0">
                <a:ea typeface="Geneva"/>
                <a:cs typeface="Geneva"/>
              </a:rPr>
              <a:t>Students with </a:t>
            </a:r>
            <a:r>
              <a:rPr lang="en-US" sz="2600" i="1" dirty="0" smtClean="0">
                <a:ea typeface="Geneva"/>
                <a:cs typeface="Geneva"/>
              </a:rPr>
              <a:t>only</a:t>
            </a:r>
            <a:r>
              <a:rPr lang="en-US" sz="2600" dirty="0" smtClean="0">
                <a:ea typeface="Geneva"/>
                <a:cs typeface="Geneva"/>
              </a:rPr>
              <a:t> 504 are </a:t>
            </a:r>
            <a:r>
              <a:rPr lang="en-US" sz="2600" u="sng" dirty="0" smtClean="0">
                <a:ea typeface="Geneva"/>
                <a:cs typeface="Geneva"/>
              </a:rPr>
              <a:t>not</a:t>
            </a:r>
            <a:r>
              <a:rPr lang="en-US" sz="2600" dirty="0" smtClean="0">
                <a:ea typeface="Geneva"/>
                <a:cs typeface="Geneva"/>
              </a:rPr>
              <a:t> eligible for Alternate Assessments</a:t>
            </a:r>
          </a:p>
          <a:p>
            <a:pPr>
              <a:buNone/>
            </a:pPr>
            <a:endParaRPr lang="en-US" sz="800" dirty="0" smtClean="0">
              <a:ea typeface="Geneva"/>
              <a:cs typeface="Geneva"/>
            </a:endParaRPr>
          </a:p>
          <a:p>
            <a:r>
              <a:rPr lang="en-US" sz="2600" dirty="0" smtClean="0">
                <a:ea typeface="Geneva"/>
                <a:cs typeface="Geneva"/>
              </a:rPr>
              <a:t>Transitory impairment (6 months or less)</a:t>
            </a:r>
          </a:p>
          <a:p>
            <a:pPr>
              <a:buFontTx/>
              <a:buNone/>
            </a:pPr>
            <a:endParaRPr lang="en-US" sz="2900" dirty="0" smtClean="0">
              <a:ea typeface="Geneva"/>
              <a:cs typeface="Geneva"/>
            </a:endParaRPr>
          </a:p>
        </p:txBody>
      </p:sp>
      <p:sp>
        <p:nvSpPr>
          <p:cNvPr id="4" name="Title 1"/>
          <p:cNvSpPr>
            <a:spLocks noGrp="1"/>
          </p:cNvSpPr>
          <p:nvPr>
            <p:ph type="title"/>
          </p:nvPr>
        </p:nvSpPr>
        <p:spPr>
          <a:xfrm>
            <a:off x="0" y="152400"/>
            <a:ext cx="7772400" cy="990600"/>
          </a:xfrm>
        </p:spPr>
        <p:txBody>
          <a:bodyPr/>
          <a:lstStyle/>
          <a:p>
            <a:pPr algn="ctr"/>
            <a:r>
              <a:rPr lang="en-US" dirty="0" smtClean="0"/>
              <a:t>Accommodation Eligibility for 504 students</a:t>
            </a:r>
            <a:endParaRPr lang="en-US" dirty="0"/>
          </a:p>
        </p:txBody>
      </p:sp>
      <p:sp>
        <p:nvSpPr>
          <p:cNvPr id="5" name="Slide Number Placeholder 4"/>
          <p:cNvSpPr>
            <a:spLocks noGrp="1"/>
          </p:cNvSpPr>
          <p:nvPr>
            <p:ph type="sldNum" sz="quarter" idx="10"/>
          </p:nvPr>
        </p:nvSpPr>
        <p:spPr/>
        <p:txBody>
          <a:bodyPr/>
          <a:lstStyle/>
          <a:p>
            <a:pPr>
              <a:defRPr/>
            </a:pPr>
            <a:fld id="{7AE00BFE-572F-46DB-BFBC-826C12633FAC}" type="slidenum">
              <a:rPr lang="en-US" smtClean="0"/>
              <a:pPr>
                <a:defRPr/>
              </a:pPr>
              <a:t>6</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2"/>
          <p:cNvSpPr>
            <a:spLocks noGrp="1"/>
          </p:cNvSpPr>
          <p:nvPr>
            <p:ph type="body" idx="1"/>
          </p:nvPr>
        </p:nvSpPr>
        <p:spPr>
          <a:xfrm>
            <a:off x="304800" y="1676400"/>
            <a:ext cx="7315200" cy="4267200"/>
          </a:xfrm>
          <a:noFill/>
        </p:spPr>
        <p:txBody>
          <a:bodyPr/>
          <a:lstStyle/>
          <a:p>
            <a:pPr>
              <a:lnSpc>
                <a:spcPct val="90000"/>
              </a:lnSpc>
            </a:pPr>
            <a:r>
              <a:rPr lang="en-US" dirty="0" smtClean="0">
                <a:ea typeface="Geneva"/>
                <a:cs typeface="Arial" charset="0"/>
              </a:rPr>
              <a:t>Currently Identified as LEP</a:t>
            </a:r>
          </a:p>
          <a:p>
            <a:pPr>
              <a:lnSpc>
                <a:spcPct val="90000"/>
              </a:lnSpc>
              <a:buNone/>
            </a:pPr>
            <a:endParaRPr lang="en-US" dirty="0" smtClean="0">
              <a:ea typeface="Geneva"/>
              <a:cs typeface="Arial" charset="0"/>
            </a:endParaRPr>
          </a:p>
          <a:p>
            <a:pPr>
              <a:lnSpc>
                <a:spcPct val="90000"/>
              </a:lnSpc>
              <a:buNone/>
            </a:pPr>
            <a:r>
              <a:rPr lang="en-US" dirty="0" smtClean="0">
                <a:ea typeface="Geneva"/>
                <a:cs typeface="Arial" charset="0"/>
              </a:rPr>
              <a:t>	AND</a:t>
            </a:r>
          </a:p>
          <a:p>
            <a:pPr>
              <a:lnSpc>
                <a:spcPct val="90000"/>
              </a:lnSpc>
              <a:buNone/>
            </a:pPr>
            <a:endParaRPr lang="en-US" dirty="0" smtClean="0">
              <a:ea typeface="Geneva"/>
              <a:cs typeface="Arial" charset="0"/>
            </a:endParaRPr>
          </a:p>
          <a:p>
            <a:pPr>
              <a:lnSpc>
                <a:spcPct val="90000"/>
              </a:lnSpc>
            </a:pPr>
            <a:r>
              <a:rPr lang="en-US" dirty="0" smtClean="0">
                <a:ea typeface="Geneva"/>
                <a:cs typeface="Arial" charset="0"/>
              </a:rPr>
              <a:t>Score below Proficiency Level (PL) 5.0 on the Reading subtest of the W-APT or ACCESS for ELLs</a:t>
            </a:r>
          </a:p>
          <a:p>
            <a:pPr lvl="1">
              <a:lnSpc>
                <a:spcPct val="90000"/>
              </a:lnSpc>
              <a:buNone/>
            </a:pPr>
            <a:endParaRPr lang="en-US" sz="1200" dirty="0" smtClean="0">
              <a:ea typeface="Geneva"/>
              <a:cs typeface="Arial" charset="0"/>
            </a:endParaRPr>
          </a:p>
          <a:p>
            <a:pPr>
              <a:lnSpc>
                <a:spcPct val="90000"/>
              </a:lnSpc>
            </a:pPr>
            <a:endParaRPr lang="en-US" sz="2400" b="1" dirty="0" smtClean="0">
              <a:latin typeface="Bookman Old Style" pitchFamily="18" charset="0"/>
              <a:ea typeface="Geneva"/>
              <a:cs typeface="Geneva"/>
            </a:endParaRPr>
          </a:p>
          <a:p>
            <a:endParaRPr lang="en-US" dirty="0" smtClean="0">
              <a:ea typeface="Geneva"/>
              <a:cs typeface="Geneva"/>
            </a:endParaRPr>
          </a:p>
        </p:txBody>
      </p:sp>
      <p:sp>
        <p:nvSpPr>
          <p:cNvPr id="4" name="Title 1"/>
          <p:cNvSpPr>
            <a:spLocks noGrp="1"/>
          </p:cNvSpPr>
          <p:nvPr>
            <p:ph type="title"/>
          </p:nvPr>
        </p:nvSpPr>
        <p:spPr>
          <a:xfrm>
            <a:off x="0" y="152400"/>
            <a:ext cx="7772400" cy="990600"/>
          </a:xfrm>
        </p:spPr>
        <p:txBody>
          <a:bodyPr/>
          <a:lstStyle/>
          <a:p>
            <a:pPr algn="ctr"/>
            <a:r>
              <a:rPr lang="en-US" dirty="0" smtClean="0"/>
              <a:t>Accommodation Eligibility for LEP students</a:t>
            </a:r>
            <a:endParaRPr lang="en-US" dirty="0"/>
          </a:p>
        </p:txBody>
      </p:sp>
      <p:sp>
        <p:nvSpPr>
          <p:cNvPr id="5" name="Slide Number Placeholder 4"/>
          <p:cNvSpPr>
            <a:spLocks noGrp="1"/>
          </p:cNvSpPr>
          <p:nvPr>
            <p:ph type="sldNum" sz="quarter" idx="10"/>
          </p:nvPr>
        </p:nvSpPr>
        <p:spPr/>
        <p:txBody>
          <a:bodyPr/>
          <a:lstStyle/>
          <a:p>
            <a:pPr>
              <a:defRPr/>
            </a:pPr>
            <a:fld id="{7AE00BFE-572F-46DB-BFBC-826C12633FAC}" type="slidenum">
              <a:rPr lang="en-US" smtClean="0"/>
              <a:pPr>
                <a:defRPr/>
              </a:pPr>
              <a:t>7</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2"/>
          <p:cNvSpPr>
            <a:spLocks noGrp="1"/>
          </p:cNvSpPr>
          <p:nvPr>
            <p:ph type="body" idx="1"/>
          </p:nvPr>
        </p:nvSpPr>
        <p:spPr>
          <a:xfrm>
            <a:off x="381000" y="1524000"/>
            <a:ext cx="7391400" cy="4495800"/>
          </a:xfrm>
          <a:noFill/>
        </p:spPr>
        <p:txBody>
          <a:bodyPr/>
          <a:lstStyle/>
          <a:p>
            <a:r>
              <a:rPr lang="en-US" sz="3200" dirty="0" smtClean="0">
                <a:ea typeface="Geneva"/>
                <a:cs typeface="Geneva"/>
              </a:rPr>
              <a:t>Student must have a </a:t>
            </a:r>
            <a:r>
              <a:rPr lang="en-US" sz="3200" u="sng" dirty="0" smtClean="0">
                <a:ea typeface="Geneva"/>
                <a:cs typeface="Geneva"/>
              </a:rPr>
              <a:t>current</a:t>
            </a:r>
            <a:r>
              <a:rPr lang="en-US" sz="3200" dirty="0" smtClean="0">
                <a:ea typeface="Geneva"/>
                <a:cs typeface="Geneva"/>
              </a:rPr>
              <a:t> LEP Plan developed by the school’s LEP Committee</a:t>
            </a:r>
          </a:p>
          <a:p>
            <a:pPr>
              <a:buNone/>
            </a:pPr>
            <a:endParaRPr lang="en-US" sz="1200" dirty="0" smtClean="0">
              <a:ea typeface="Geneva"/>
              <a:cs typeface="Geneva"/>
            </a:endParaRPr>
          </a:p>
          <a:p>
            <a:r>
              <a:rPr lang="en-US" sz="3200" dirty="0" smtClean="0">
                <a:ea typeface="Geneva"/>
                <a:cs typeface="Geneva"/>
              </a:rPr>
              <a:t>Accommodations must be defined using State language in the LEP Plan</a:t>
            </a:r>
          </a:p>
          <a:p>
            <a:pPr>
              <a:buNone/>
            </a:pPr>
            <a:endParaRPr lang="en-US" sz="1200" dirty="0" smtClean="0">
              <a:ea typeface="Geneva"/>
              <a:cs typeface="Geneva"/>
            </a:endParaRPr>
          </a:p>
          <a:p>
            <a:r>
              <a:rPr lang="en-US" sz="3200" dirty="0" smtClean="0">
                <a:ea typeface="Geneva"/>
                <a:cs typeface="Geneva"/>
              </a:rPr>
              <a:t>Accommodation </a:t>
            </a:r>
            <a:r>
              <a:rPr lang="en-US" sz="3200" u="sng" dirty="0" smtClean="0">
                <a:ea typeface="Geneva"/>
                <a:cs typeface="Geneva"/>
              </a:rPr>
              <a:t>must</a:t>
            </a:r>
            <a:r>
              <a:rPr lang="en-US" sz="3200" dirty="0" smtClean="0">
                <a:ea typeface="Geneva"/>
                <a:cs typeface="Geneva"/>
              </a:rPr>
              <a:t> be routinely used during instruction to be eligible for use on assessments</a:t>
            </a:r>
          </a:p>
          <a:p>
            <a:endParaRPr lang="en-US" dirty="0" smtClean="0">
              <a:ea typeface="Geneva"/>
              <a:cs typeface="Geneva"/>
            </a:endParaRPr>
          </a:p>
        </p:txBody>
      </p:sp>
      <p:sp>
        <p:nvSpPr>
          <p:cNvPr id="4" name="Title 1"/>
          <p:cNvSpPr>
            <a:spLocks noGrp="1"/>
          </p:cNvSpPr>
          <p:nvPr>
            <p:ph type="title"/>
          </p:nvPr>
        </p:nvSpPr>
        <p:spPr>
          <a:xfrm>
            <a:off x="0" y="152400"/>
            <a:ext cx="7772400" cy="990600"/>
          </a:xfrm>
        </p:spPr>
        <p:txBody>
          <a:bodyPr/>
          <a:lstStyle/>
          <a:p>
            <a:pPr algn="ctr"/>
            <a:r>
              <a:rPr lang="en-US" dirty="0" smtClean="0"/>
              <a:t>Accommodation Eligibility for LEP students</a:t>
            </a:r>
            <a:endParaRPr lang="en-US" dirty="0"/>
          </a:p>
        </p:txBody>
      </p:sp>
      <p:sp>
        <p:nvSpPr>
          <p:cNvPr id="5" name="Slide Number Placeholder 4"/>
          <p:cNvSpPr>
            <a:spLocks noGrp="1"/>
          </p:cNvSpPr>
          <p:nvPr>
            <p:ph type="sldNum" sz="quarter" idx="10"/>
          </p:nvPr>
        </p:nvSpPr>
        <p:spPr/>
        <p:txBody>
          <a:bodyPr/>
          <a:lstStyle/>
          <a:p>
            <a:pPr>
              <a:defRPr/>
            </a:pPr>
            <a:fld id="{7AE00BFE-572F-46DB-BFBC-826C12633FAC}" type="slidenum">
              <a:rPr lang="en-US" smtClean="0"/>
              <a:pPr>
                <a:defRPr/>
              </a:pPr>
              <a:t>8</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with Disabilities and Identified as LEP</a:t>
            </a:r>
            <a:endParaRPr lang="en-US" dirty="0"/>
          </a:p>
        </p:txBody>
      </p:sp>
      <p:sp>
        <p:nvSpPr>
          <p:cNvPr id="3" name="Content Placeholder 2"/>
          <p:cNvSpPr>
            <a:spLocks noGrp="1"/>
          </p:cNvSpPr>
          <p:nvPr>
            <p:ph idx="1"/>
          </p:nvPr>
        </p:nvSpPr>
        <p:spPr>
          <a:xfrm>
            <a:off x="609600" y="1371600"/>
            <a:ext cx="6934200" cy="4724400"/>
          </a:xfrm>
        </p:spPr>
        <p:txBody>
          <a:bodyPr/>
          <a:lstStyle/>
          <a:p>
            <a:r>
              <a:rPr lang="en-US" dirty="0" smtClean="0"/>
              <a:t>Students identified as LEP and who are also identified as EC or who have a 504 Plan:</a:t>
            </a:r>
          </a:p>
          <a:p>
            <a:pPr lvl="1"/>
            <a:r>
              <a:rPr lang="en-US" dirty="0" smtClean="0"/>
              <a:t>LEP Chairperson must serve as a member of IEP or 504 Committee</a:t>
            </a:r>
          </a:p>
          <a:p>
            <a:pPr lvl="1"/>
            <a:r>
              <a:rPr lang="en-US" dirty="0" smtClean="0"/>
              <a:t>IEP or 504 Plan must include all LEP accommodations</a:t>
            </a:r>
          </a:p>
          <a:p>
            <a:pPr lvl="1"/>
            <a:r>
              <a:rPr lang="en-US" dirty="0" smtClean="0"/>
              <a:t>LEP accommodations must also be documented in student’s LEP plan</a:t>
            </a:r>
            <a:endParaRPr lang="en-US" dirty="0"/>
          </a:p>
        </p:txBody>
      </p:sp>
      <p:sp>
        <p:nvSpPr>
          <p:cNvPr id="4" name="Slide Number Placeholder 3"/>
          <p:cNvSpPr>
            <a:spLocks noGrp="1"/>
          </p:cNvSpPr>
          <p:nvPr>
            <p:ph type="sldNum" sz="quarter" idx="10"/>
          </p:nvPr>
        </p:nvSpPr>
        <p:spPr/>
        <p:txBody>
          <a:bodyPr/>
          <a:lstStyle/>
          <a:p>
            <a:pPr>
              <a:defRPr/>
            </a:pPr>
            <a:fld id="{7AE00BFE-572F-46DB-BFBC-826C12633FAC}" type="slidenum">
              <a:rPr lang="en-US" smtClean="0"/>
              <a:pPr>
                <a:defRPr/>
              </a:pPr>
              <a:t>9</a:t>
            </a:fld>
            <a:endParaRPr lang="en-US" dirty="0">
              <a:solidFill>
                <a:schemeClr val="tx1"/>
              </a:solidFill>
            </a:endParaRPr>
          </a:p>
        </p:txBody>
      </p:sp>
    </p:spTree>
  </p:cSld>
  <p:clrMapOvr>
    <a:masterClrMapping/>
  </p:clrMapOvr>
</p:sld>
</file>

<file path=ppt/theme/theme1.xml><?xml version="1.0" encoding="utf-8"?>
<a:theme xmlns:a="http://schemas.openxmlformats.org/drawingml/2006/main" name="Combined2">
  <a:themeElements>
    <a:clrScheme name="Custom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8C3F00"/>
      </a:hlink>
      <a:folHlink>
        <a:srgbClr val="1FADCC"/>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F51DA65BD2B94FA9812A480B5375D5" ma:contentTypeVersion="1" ma:contentTypeDescription="Create a new document." ma:contentTypeScope="" ma:versionID="e32f6cff2cea37a0c6f7930caff1133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3745FEA-BBF3-4D11-8F64-EF319BC3DC97}">
  <ds:schemaRefs>
    <ds:schemaRef ds:uri="http://schemas.microsoft.com/office/2006/documentManagement/types"/>
    <ds:schemaRef ds:uri="http://purl.org/dc/elements/1.1/"/>
    <ds:schemaRef ds:uri="http://purl.org/dc/dcmitype/"/>
    <ds:schemaRef ds:uri="http://purl.org/dc/terms/"/>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2355504-C8F8-4399-8DEE-D14460C363A4}">
  <ds:schemaRefs>
    <ds:schemaRef ds:uri="http://schemas.microsoft.com/sharepoint/v3/contenttype/forms"/>
  </ds:schemaRefs>
</ds:datastoreItem>
</file>

<file path=customXml/itemProps3.xml><?xml version="1.0" encoding="utf-8"?>
<ds:datastoreItem xmlns:ds="http://schemas.openxmlformats.org/officeDocument/2006/customXml" ds:itemID="{682E5FCD-BB0D-4168-ADA7-59CB7AABBE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Combined2</Template>
  <TotalTime>5930</TotalTime>
  <Words>3641</Words>
  <Application>Microsoft Office PowerPoint</Application>
  <PresentationFormat>On-screen Show (4:3)</PresentationFormat>
  <Paragraphs>457</Paragraphs>
  <Slides>42</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Combined2</vt:lpstr>
      <vt:lpstr>Acrobat Document</vt:lpstr>
      <vt:lpstr> Harding University Accommodation Overview  EC, 504, LEP, and  Transitory Impairments  Decide, Document, Monitor </vt:lpstr>
      <vt:lpstr>WHAT IS AN ACCOMMODATION?</vt:lpstr>
      <vt:lpstr>Accommodations . . .</vt:lpstr>
      <vt:lpstr>Accommodations eligibility</vt:lpstr>
      <vt:lpstr>Accommodation Eligibility for EC students</vt:lpstr>
      <vt:lpstr>Accommodation Eligibility for 504 students</vt:lpstr>
      <vt:lpstr>Accommodation Eligibility for LEP students</vt:lpstr>
      <vt:lpstr>Accommodation Eligibility for LEP students</vt:lpstr>
      <vt:lpstr>Students with Disabilities and Identified as LEP</vt:lpstr>
      <vt:lpstr>PowerPoint Presentation</vt:lpstr>
      <vt:lpstr>Monitoring:  Monitoring Testing Accommodations Required, Provided, and Used</vt:lpstr>
      <vt:lpstr>Monitoring Accommodations </vt:lpstr>
      <vt:lpstr>Review of Accommodations Used During Testing Forms</vt:lpstr>
      <vt:lpstr>Monitoring of Required Testing Accommodations</vt:lpstr>
      <vt:lpstr>PowerPoint Presentation</vt:lpstr>
      <vt:lpstr>PowerPoint Presentation</vt:lpstr>
      <vt:lpstr>Accommodations Monitoring at  School Level</vt:lpstr>
      <vt:lpstr>CMS Irregularities Summary</vt:lpstr>
      <vt:lpstr>Preventing Accommodations Irregularities</vt:lpstr>
      <vt:lpstr>Irregularities &amp; Sanctions</vt:lpstr>
      <vt:lpstr>Testing Accommodations</vt:lpstr>
      <vt:lpstr>Testing Accommodations</vt:lpstr>
      <vt:lpstr>Testing Accommodations</vt:lpstr>
      <vt:lpstr>Invalidate Test Results</vt:lpstr>
      <vt:lpstr>Student Marks Answers in  Test Book</vt:lpstr>
      <vt:lpstr>Student Marks Answers in Test Book (cont’d)</vt:lpstr>
      <vt:lpstr>Test Administrator Reads Test Aloud: Test Administrators</vt:lpstr>
      <vt:lpstr>Test Administrator Reads Test Aloud</vt:lpstr>
      <vt:lpstr>Test Administrator Reads Test Aloud</vt:lpstr>
      <vt:lpstr>Test Administrator Reads Test Aloud – Read Everything</vt:lpstr>
      <vt:lpstr>Test Administrator Reads Test Aloud – By Student Request</vt:lpstr>
      <vt:lpstr>Computer Reads Test Aloud – Student Controlled</vt:lpstr>
      <vt:lpstr>Computer Reads Test Aloud – Student Controlled (cont’d)</vt:lpstr>
      <vt:lpstr>Multiple Testing Sessions</vt:lpstr>
      <vt:lpstr>Multiple Testing Sessions (cont’d)</vt:lpstr>
      <vt:lpstr>Multiple Testing Sessions (cont’d)</vt:lpstr>
      <vt:lpstr>Scheduled Extended Time</vt:lpstr>
      <vt:lpstr>Scheduled Extended Time (cont’d)</vt:lpstr>
      <vt:lpstr>Testing in a Separate Room</vt:lpstr>
      <vt:lpstr>Testing in a Separate Room  One-on-One</vt:lpstr>
      <vt:lpstr>Testing in a Separate Room (cont’d)</vt:lpstr>
      <vt:lpstr>Guidelines for Administering the Read Aloud</vt:lpstr>
    </vt:vector>
  </TitlesOfParts>
  <Company>dpi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Accommodations  Webinar</dc:title>
  <dc:creator>fatkinson</dc:creator>
  <cp:lastModifiedBy>Johnson, Annissa N.</cp:lastModifiedBy>
  <cp:revision>1193</cp:revision>
  <dcterms:created xsi:type="dcterms:W3CDTF">2010-07-12T14:47:26Z</dcterms:created>
  <dcterms:modified xsi:type="dcterms:W3CDTF">2014-09-09T12:21:04Z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0x010100B1F51DA65BD2B94FA9812A480B5375D5</vt:lpwstr>
  </property>
</Properties>
</file>