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9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48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845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8249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722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533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185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3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0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7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7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2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P7O-opc7QAhVDWCYKHT57CGwQjRwIBw&amp;url=https%3A%2F%2Fdiversedialogue.org%2F2013%2F06%2F24%2Fchallenging-our-assumptions-by-paying-attention-to-our-pause-and-inner-dialogue%2F&amp;bvm=bv.139782543,d.eWE&amp;psig=AFQjCNHTqmhpGrxO--LJi6VSeOFj_GKQAw&amp;ust=148052005864646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1208" y="2255139"/>
            <a:ext cx="3184134" cy="12594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E7246"/>
                </a:solidFill>
              </a:rPr>
              <a:t>Book Study</a:t>
            </a:r>
            <a:endParaRPr lang="en-US" dirty="0">
              <a:solidFill>
                <a:srgbClr val="FE72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1208" y="3657597"/>
            <a:ext cx="2956859" cy="132080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HUHS New Teacher Institute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83" y="1138149"/>
            <a:ext cx="35147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Burning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your heart and senses tell you, you should do to assist and help our students?”</a:t>
            </a:r>
          </a:p>
          <a:p>
            <a:r>
              <a:rPr lang="en-US" dirty="0" smtClean="0"/>
              <a:t>Is there anything more important than developing a quality climate of sound relationships and established rules and routines so that all can flourish?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4286868"/>
            <a:ext cx="2909126" cy="18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 and Homework….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556931"/>
            <a:ext cx="10401299" cy="3582611"/>
          </a:xfrm>
        </p:spPr>
        <p:txBody>
          <a:bodyPr>
            <a:normAutofit/>
          </a:bodyPr>
          <a:lstStyle/>
          <a:p>
            <a:r>
              <a:rPr lang="en-US" dirty="0" smtClean="0"/>
              <a:t>Charge: Give your best and prioritize</a:t>
            </a:r>
          </a:p>
          <a:p>
            <a:r>
              <a:rPr lang="en-US" dirty="0" smtClean="0"/>
              <a:t>Homework: </a:t>
            </a:r>
          </a:p>
          <a:p>
            <a:pPr marL="457200" indent="-457200">
              <a:buAutoNum type="arabicPeriod"/>
            </a:pPr>
            <a:r>
              <a:rPr lang="en-US" dirty="0" smtClean="0"/>
              <a:t>Write a letter to parents entitled: “What You Need to Do  At Home to Assist Your Child” (Give at LEAST 5 practices in your letter)</a:t>
            </a:r>
          </a:p>
          <a:p>
            <a:pPr marL="457200" indent="-457200">
              <a:buAutoNum type="arabicPeriod"/>
            </a:pPr>
            <a:r>
              <a:rPr lang="en-US" dirty="0" smtClean="0"/>
              <a:t>In an effort to address other educators, list 5 practices or recommendations to other beginning teacher in regard to the topic: “Applying Common Sense to Education”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94" y="5268781"/>
            <a:ext cx="4373011" cy="8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50686"/>
            <a:ext cx="11404600" cy="1151965"/>
          </a:xfrm>
        </p:spPr>
        <p:txBody>
          <a:bodyPr/>
          <a:lstStyle/>
          <a:p>
            <a:pPr algn="ctr"/>
            <a:r>
              <a:rPr lang="en-US" b="1" dirty="0"/>
              <a:t>4 </a:t>
            </a:r>
            <a:r>
              <a:rPr lang="en-US" b="1" dirty="0" smtClean="0"/>
              <a:t>Foundational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563584"/>
            <a:ext cx="10795000" cy="369025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1. Positive </a:t>
            </a:r>
            <a:r>
              <a:rPr lang="en-US" sz="2600" dirty="0" smtClean="0">
                <a:solidFill>
                  <a:srgbClr val="FF0000"/>
                </a:solidFill>
              </a:rPr>
              <a:t>relationships</a:t>
            </a:r>
            <a:r>
              <a:rPr lang="en-US" sz="2600" dirty="0" smtClean="0"/>
              <a:t> with all stakeholders (combined with the development of)</a:t>
            </a:r>
          </a:p>
          <a:p>
            <a:r>
              <a:rPr lang="en-US" sz="2600" dirty="0" smtClean="0"/>
              <a:t>2. </a:t>
            </a:r>
            <a:r>
              <a:rPr lang="en-US" sz="2600" dirty="0" smtClean="0">
                <a:solidFill>
                  <a:srgbClr val="FF0000"/>
                </a:solidFill>
              </a:rPr>
              <a:t>Rules</a:t>
            </a:r>
            <a:r>
              <a:rPr lang="en-US" sz="2600" dirty="0" smtClean="0"/>
              <a:t> that act as expectations (and require us to develop)</a:t>
            </a:r>
          </a:p>
          <a:p>
            <a:r>
              <a:rPr lang="en-US" sz="2600" dirty="0" smtClean="0"/>
              <a:t>3. </a:t>
            </a:r>
            <a:r>
              <a:rPr lang="en-US" sz="2600" dirty="0" smtClean="0">
                <a:solidFill>
                  <a:srgbClr val="FF0000"/>
                </a:solidFill>
              </a:rPr>
              <a:t>Routines</a:t>
            </a:r>
            <a:r>
              <a:rPr lang="en-US" sz="2600" dirty="0" smtClean="0"/>
              <a:t> with the input of our students and other stakeholders (that yields)</a:t>
            </a:r>
          </a:p>
          <a:p>
            <a:r>
              <a:rPr lang="en-US" sz="2600" dirty="0" smtClean="0"/>
              <a:t>4. </a:t>
            </a:r>
            <a:r>
              <a:rPr lang="en-US" sz="2600" dirty="0" smtClean="0">
                <a:solidFill>
                  <a:srgbClr val="FF0000"/>
                </a:solidFill>
              </a:rPr>
              <a:t>Results</a:t>
            </a:r>
            <a:r>
              <a:rPr lang="en-US" sz="2600" dirty="0" smtClean="0"/>
              <a:t> in our school across the curriculum and other areas of the life of our school</a:t>
            </a:r>
          </a:p>
          <a:p>
            <a:pPr marL="0" indent="0" algn="ctr">
              <a:buNone/>
            </a:pPr>
            <a:endParaRPr lang="en-US" sz="15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Relationship</a:t>
            </a:r>
            <a:r>
              <a:rPr lang="en-US" sz="3600" b="1" dirty="0" smtClean="0"/>
              <a:t> + </a:t>
            </a:r>
            <a:r>
              <a:rPr lang="en-US" sz="3600" b="1" dirty="0" smtClean="0">
                <a:solidFill>
                  <a:srgbClr val="FF0000"/>
                </a:solidFill>
              </a:rPr>
              <a:t>Rules</a:t>
            </a:r>
            <a:r>
              <a:rPr lang="en-US" sz="3600" b="1" dirty="0" smtClean="0"/>
              <a:t> + </a:t>
            </a:r>
            <a:r>
              <a:rPr lang="en-US" sz="3600" b="1" dirty="0" smtClean="0">
                <a:solidFill>
                  <a:srgbClr val="FF0000"/>
                </a:solidFill>
              </a:rPr>
              <a:t>Routines</a:t>
            </a:r>
            <a:r>
              <a:rPr lang="en-US" sz="3600" b="1" dirty="0" smtClean="0"/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Results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(A Common Sense Formula)</a:t>
            </a:r>
          </a:p>
        </p:txBody>
      </p:sp>
    </p:spTree>
    <p:extLst>
      <p:ext uri="{BB962C8B-B14F-4D97-AF65-F5344CB8AC3E}">
        <p14:creationId xmlns:p14="http://schemas.microsoft.com/office/powerpoint/2010/main" val="185358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Move Your Cheese!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4679"/>
            <a:ext cx="9601196" cy="3589869"/>
          </a:xfrm>
        </p:spPr>
        <p:txBody>
          <a:bodyPr/>
          <a:lstStyle/>
          <a:p>
            <a:r>
              <a:rPr lang="en-US" dirty="0" smtClean="0"/>
              <a:t>What kind of climate do you want to work in?</a:t>
            </a:r>
          </a:p>
          <a:p>
            <a:r>
              <a:rPr lang="en-US" dirty="0" smtClean="0"/>
              <a:t>Do you want to flourish as an educator?</a:t>
            </a:r>
          </a:p>
          <a:p>
            <a:r>
              <a:rPr lang="en-US" dirty="0" smtClean="0"/>
              <a:t>Do you want your students to flourish?</a:t>
            </a:r>
          </a:p>
          <a:p>
            <a:r>
              <a:rPr lang="en-US" dirty="0" smtClean="0"/>
              <a:t>How would you evaluate your current practices?</a:t>
            </a:r>
          </a:p>
          <a:p>
            <a:r>
              <a:rPr lang="en-US" dirty="0" smtClean="0"/>
              <a:t>How might you change it up?</a:t>
            </a:r>
          </a:p>
          <a:p>
            <a:r>
              <a:rPr lang="en-US" dirty="0" smtClean="0"/>
              <a:t>What are you assumptions?</a:t>
            </a:r>
          </a:p>
          <a:p>
            <a:r>
              <a:rPr lang="en-US" dirty="0" smtClean="0"/>
              <a:t>What are your goals?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11" y="2704018"/>
            <a:ext cx="2143315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Create a Little Dis-Equilibrium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necessary in a child’s perception and experiences to foster growth</a:t>
            </a:r>
          </a:p>
          <a:p>
            <a:r>
              <a:rPr lang="en-US" dirty="0" smtClean="0"/>
              <a:t>Requires us being appropriately challenged to re-think our assumptions</a:t>
            </a:r>
          </a:p>
          <a:p>
            <a:r>
              <a:rPr lang="en-US" dirty="0" smtClean="0"/>
              <a:t>A school focused on the 4 </a:t>
            </a:r>
            <a:r>
              <a:rPr lang="en-US" dirty="0" err="1" smtClean="0"/>
              <a:t>Rs</a:t>
            </a:r>
            <a:r>
              <a:rPr lang="en-US" dirty="0"/>
              <a:t> </a:t>
            </a:r>
            <a:r>
              <a:rPr lang="en-US" dirty="0" smtClean="0"/>
              <a:t>might enhance the academic, social, emotional, ethical and performance outcomes that result in greater opportunities for all stakeholders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42" y="4537066"/>
            <a:ext cx="2249992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270" y="1551214"/>
            <a:ext cx="7331529" cy="1832794"/>
          </a:xfrm>
        </p:spPr>
        <p:txBody>
          <a:bodyPr/>
          <a:lstStyle/>
          <a:p>
            <a:r>
              <a:rPr lang="en-US" b="1" dirty="0" smtClean="0"/>
              <a:t>Chapter </a:t>
            </a:r>
            <a:r>
              <a:rPr lang="en-US" b="1" dirty="0"/>
              <a:t>1 – Rethinking Our </a:t>
            </a:r>
            <a:r>
              <a:rPr lang="en-US" b="1" dirty="0" smtClean="0"/>
              <a:t>Assumptions</a:t>
            </a:r>
            <a:endParaRPr lang="en-US" dirty="0">
              <a:solidFill>
                <a:srgbClr val="FE7246"/>
              </a:solidFill>
            </a:endParaRPr>
          </a:p>
        </p:txBody>
      </p:sp>
      <p:pic>
        <p:nvPicPr>
          <p:cNvPr id="3074" name="Picture 2" descr="Image result for our assump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58" y="3648671"/>
            <a:ext cx="3102428" cy="31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7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Our Classrooms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3" y="703654"/>
            <a:ext cx="2454728" cy="969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2" y="2564477"/>
            <a:ext cx="96011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one is going to increase achievement with a single minded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dimensions or constructs will need to be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need connectedness between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need a caring nurturing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need academic support and rigor working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Consider and give attention to multiple variables that are predictive of success (habits, effort, kindness, respect, needs, parental involvement, support, motivation, safety, security, etc.)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Are All Small Business Owners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bottom line the only thing we need to look at?</a:t>
            </a:r>
          </a:p>
          <a:p>
            <a:r>
              <a:rPr lang="en-US" dirty="0" smtClean="0"/>
              <a:t>How do we increase our profits?</a:t>
            </a:r>
          </a:p>
          <a:p>
            <a:r>
              <a:rPr lang="en-US" dirty="0" smtClean="0"/>
              <a:t>Review page 6, give examples of other important factors.</a:t>
            </a:r>
          </a:p>
          <a:p>
            <a:r>
              <a:rPr lang="en-US" dirty="0" smtClean="0"/>
              <a:t>How does this compare to a school?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80" y="3624944"/>
            <a:ext cx="2996402" cy="25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9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8218"/>
            <a:ext cx="9601196" cy="1303867"/>
          </a:xfrm>
        </p:spPr>
        <p:txBody>
          <a:bodyPr/>
          <a:lstStyle/>
          <a:p>
            <a:r>
              <a:rPr lang="en-US" b="1" dirty="0" smtClean="0"/>
              <a:t>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556931"/>
            <a:ext cx="10613571" cy="35336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3-5 minutes to write out: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dirty="0" smtClean="0"/>
              <a:t>Tasks you consider foundational to improve the outcomes (academic, social, ethical, artistic, vocational, physical, etc.) of my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One task we do as a school that I think has little to do with improving the outcomes of our students</a:t>
            </a:r>
          </a:p>
          <a:p>
            <a:r>
              <a:rPr lang="en-US" dirty="0" smtClean="0"/>
              <a:t>After time is called, in groups of 4, share your views and make a list of priorities that you, as a group believe are foundational in improving student outcomes.</a:t>
            </a:r>
          </a:p>
          <a:p>
            <a:r>
              <a:rPr lang="en-US" dirty="0" smtClean="0"/>
              <a:t>As a group, discuss what you think “Common sense is not common anymore.” means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4" y="688219"/>
            <a:ext cx="3000924" cy="22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6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Simply Put…..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 of “Common Sense” that a caring, kind environment with consistent expectations and practices combined with support, encouragement and honest feedback matters and MATTERS GREATLY.</a:t>
            </a:r>
          </a:p>
          <a:p>
            <a:r>
              <a:rPr lang="en-US" dirty="0" smtClean="0"/>
              <a:t>And combining that with good research and evaluation will help us become reflective practitioners which will give us the necessary tools to develop the best environment for all stakeholders. </a:t>
            </a:r>
          </a:p>
          <a:p>
            <a:r>
              <a:rPr lang="en-US" dirty="0" smtClean="0"/>
              <a:t>Thus we will grow as practitioners and our students will grow (Academically and Personally)</a:t>
            </a:r>
          </a:p>
        </p:txBody>
      </p:sp>
    </p:spTree>
    <p:extLst>
      <p:ext uri="{BB962C8B-B14F-4D97-AF65-F5344CB8AC3E}">
        <p14:creationId xmlns:p14="http://schemas.microsoft.com/office/powerpoint/2010/main" val="217744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530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Book Study</vt:lpstr>
      <vt:lpstr>4 Foundational Ideas</vt:lpstr>
      <vt:lpstr>Move Your Cheese!</vt:lpstr>
      <vt:lpstr>Create a Little Dis-Equilibrium</vt:lpstr>
      <vt:lpstr>Chapter 1 – Rethinking Our Assumptions</vt:lpstr>
      <vt:lpstr>In Our Classrooms</vt:lpstr>
      <vt:lpstr>We Are All Small Business Owners</vt:lpstr>
      <vt:lpstr>Activity</vt:lpstr>
      <vt:lpstr>Simply Put…..</vt:lpstr>
      <vt:lpstr>Burning Questions</vt:lpstr>
      <vt:lpstr>Charge and Homework….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Study</dc:title>
  <dc:creator>Bell, Sherritta J.</dc:creator>
  <cp:lastModifiedBy>Bell, Sherritta J.</cp:lastModifiedBy>
  <cp:revision>17</cp:revision>
  <dcterms:created xsi:type="dcterms:W3CDTF">2016-11-29T12:37:14Z</dcterms:created>
  <dcterms:modified xsi:type="dcterms:W3CDTF">2016-11-29T17:37:38Z</dcterms:modified>
</cp:coreProperties>
</file>